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8.xml" ContentType="application/vnd.openxmlformats-officedocument.theme+xml"/>
  <Override PartName="/ppt/theme/theme9.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65" r:id="rId1"/>
    <p:sldMasterId id="2147485833" r:id="rId2"/>
    <p:sldMasterId id="2147486184" r:id="rId3"/>
    <p:sldMasterId id="2147486295" r:id="rId4"/>
    <p:sldMasterId id="2147486307" r:id="rId5"/>
    <p:sldMasterId id="2147486612" r:id="rId6"/>
    <p:sldMasterId id="2147486630" r:id="rId7"/>
  </p:sldMasterIdLst>
  <p:notesMasterIdLst>
    <p:notesMasterId r:id="rId61"/>
  </p:notesMasterIdLst>
  <p:handoutMasterIdLst>
    <p:handoutMasterId r:id="rId62"/>
  </p:handoutMasterIdLst>
  <p:sldIdLst>
    <p:sldId id="510" r:id="rId8"/>
    <p:sldId id="485" r:id="rId9"/>
    <p:sldId id="523" r:id="rId10"/>
    <p:sldId id="613" r:id="rId11"/>
    <p:sldId id="511" r:id="rId12"/>
    <p:sldId id="365" r:id="rId13"/>
    <p:sldId id="543" r:id="rId14"/>
    <p:sldId id="452" r:id="rId15"/>
    <p:sldId id="544" r:id="rId16"/>
    <p:sldId id="450" r:id="rId17"/>
    <p:sldId id="508" r:id="rId18"/>
    <p:sldId id="382" r:id="rId19"/>
    <p:sldId id="405" r:id="rId20"/>
    <p:sldId id="299" r:id="rId21"/>
    <p:sldId id="306" r:id="rId22"/>
    <p:sldId id="304" r:id="rId23"/>
    <p:sldId id="308" r:id="rId24"/>
    <p:sldId id="302" r:id="rId25"/>
    <p:sldId id="515" r:id="rId26"/>
    <p:sldId id="520" r:id="rId27"/>
    <p:sldId id="524" r:id="rId28"/>
    <p:sldId id="526" r:id="rId29"/>
    <p:sldId id="521" r:id="rId30"/>
    <p:sldId id="522" r:id="rId31"/>
    <p:sldId id="387" r:id="rId32"/>
    <p:sldId id="453" r:id="rId33"/>
    <p:sldId id="273" r:id="rId34"/>
    <p:sldId id="528" r:id="rId35"/>
    <p:sldId id="417" r:id="rId36"/>
    <p:sldId id="420" r:id="rId37"/>
    <p:sldId id="530" r:id="rId38"/>
    <p:sldId id="529" r:id="rId39"/>
    <p:sldId id="451" r:id="rId40"/>
    <p:sldId id="531" r:id="rId41"/>
    <p:sldId id="532" r:id="rId42"/>
    <p:sldId id="534" r:id="rId43"/>
    <p:sldId id="535" r:id="rId44"/>
    <p:sldId id="536" r:id="rId45"/>
    <p:sldId id="538" r:id="rId46"/>
    <p:sldId id="374" r:id="rId47"/>
    <p:sldId id="386" r:id="rId48"/>
    <p:sldId id="614" r:id="rId49"/>
    <p:sldId id="388" r:id="rId50"/>
    <p:sldId id="390" r:id="rId51"/>
    <p:sldId id="391" r:id="rId52"/>
    <p:sldId id="396" r:id="rId53"/>
    <p:sldId id="357" r:id="rId54"/>
    <p:sldId id="3781" r:id="rId55"/>
    <p:sldId id="397" r:id="rId56"/>
    <p:sldId id="359" r:id="rId57"/>
    <p:sldId id="256" r:id="rId58"/>
    <p:sldId id="257" r:id="rId59"/>
    <p:sldId id="612" r:id="rId6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29"/>
    <p:restoredTop sz="94589"/>
  </p:normalViewPr>
  <p:slideViewPr>
    <p:cSldViewPr>
      <p:cViewPr varScale="1">
        <p:scale>
          <a:sx n="110" d="100"/>
          <a:sy n="110" d="100"/>
        </p:scale>
        <p:origin x="200" y="3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32"/>
    </p:cViewPr>
  </p:sorterViewPr>
  <p:notesViewPr>
    <p:cSldViewPr>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9BD08150-8CF6-804F-9FCD-A626C71F45F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5" name="Rectangle 3">
            <a:extLst>
              <a:ext uri="{FF2B5EF4-FFF2-40B4-BE49-F238E27FC236}">
                <a16:creationId xmlns:a16="http://schemas.microsoft.com/office/drawing/2014/main" id="{8E1F3CB6-2AF6-BB43-B603-6FDA50BBC1AF}"/>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156676" name="Rectangle 4">
            <a:extLst>
              <a:ext uri="{FF2B5EF4-FFF2-40B4-BE49-F238E27FC236}">
                <a16:creationId xmlns:a16="http://schemas.microsoft.com/office/drawing/2014/main" id="{6B0BF45F-C874-7E46-B7D4-855F3BA0982D}"/>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7" name="Rectangle 5">
            <a:extLst>
              <a:ext uri="{FF2B5EF4-FFF2-40B4-BE49-F238E27FC236}">
                <a16:creationId xmlns:a16="http://schemas.microsoft.com/office/drawing/2014/main" id="{DB9CC44A-D296-F54C-9DB5-88CDD4C3B95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91F4018-0C55-DB4A-AD27-9DAABC67867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3933995-1508-AD4F-BEFF-BC94C6261F5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1" name="Rectangle 3">
            <a:extLst>
              <a:ext uri="{FF2B5EF4-FFF2-40B4-BE49-F238E27FC236}">
                <a16:creationId xmlns:a16="http://schemas.microsoft.com/office/drawing/2014/main" id="{0D4CDEAF-0E4D-B548-9AF8-5F1D8BD19B4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63492" name="Rectangle 4">
            <a:extLst>
              <a:ext uri="{FF2B5EF4-FFF2-40B4-BE49-F238E27FC236}">
                <a16:creationId xmlns:a16="http://schemas.microsoft.com/office/drawing/2014/main" id="{C8E82400-9AAF-7548-9823-309D0CEF5C42}"/>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a:extLst>
              <a:ext uri="{FF2B5EF4-FFF2-40B4-BE49-F238E27FC236}">
                <a16:creationId xmlns:a16="http://schemas.microsoft.com/office/drawing/2014/main" id="{9D788760-3499-E24C-9148-13A5E434DD5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a:extLst>
              <a:ext uri="{FF2B5EF4-FFF2-40B4-BE49-F238E27FC236}">
                <a16:creationId xmlns:a16="http://schemas.microsoft.com/office/drawing/2014/main" id="{836671FA-3BE8-E741-8FE8-CD5817BDA9F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5" name="Rectangle 7">
            <a:extLst>
              <a:ext uri="{FF2B5EF4-FFF2-40B4-BE49-F238E27FC236}">
                <a16:creationId xmlns:a16="http://schemas.microsoft.com/office/drawing/2014/main" id="{4455430E-AB9C-9D42-A669-48415F23A29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C707D67-CF9B-4944-A1B1-3D18A36AECA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65"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72550EFC-4974-8F48-9BC3-776B8F22C7FB}"/>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B702B0EA-D8FF-DD46-AB08-73DE38BFA5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0C5B6B7-9622-A44A-A403-8A33F91499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0C4DDE9C-C0EE-F743-9011-34EB7D4EACE0}" type="slidenum">
              <a:rPr lang="en-US" altLang="en-US" smtClean="0">
                <a:solidFill>
                  <a:srgbClr val="000000"/>
                </a:solidFill>
                <a:latin typeface="Arial" panose="020B0604020202020204" pitchFamily="34" charset="0"/>
              </a:rPr>
              <a:pPr/>
              <a:t>2</a:t>
            </a:fld>
            <a:endParaRPr lang="en-US" altLang="en-US">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74924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a:ea typeface="ＭＳ Ｐゴシック"/>
                <a:cs typeface="Calibri"/>
              </a:rPr>
              <a:t>Independent – different types of read lengths, different cartridges, different run recipes, different throughputs</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64926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dirty="0">
                <a:ea typeface="ＭＳ Ｐゴシック"/>
                <a:cs typeface="Calibri"/>
              </a:rPr>
              <a:t>The linear library is denatured and annealed to a splint oligo. A ligation reaction circularizes the library that is then cleaned up using enzymatic digestion and purification beads.</a:t>
            </a:r>
          </a:p>
          <a:p>
            <a:r>
              <a:rPr lang="en-US" dirty="0">
                <a:ea typeface="ＭＳ Ｐゴシック"/>
                <a:cs typeface="Calibri"/>
              </a:rPr>
              <a:t>A circularization reaction supports one linear library or a pool of up to 96 indexed linear libraries as input. </a:t>
            </a:r>
            <a:endParaRPr lang="en-US" dirty="0">
              <a:cs typeface="Calibri"/>
            </a:endParaRPr>
          </a:p>
          <a:p>
            <a:r>
              <a:rPr lang="en-US" dirty="0">
                <a:ea typeface="ＭＳ Ｐゴシック"/>
                <a:cs typeface="Calibri"/>
              </a:rPr>
              <a:t>Pollination </a:t>
            </a:r>
          </a:p>
          <a:p>
            <a:r>
              <a:rPr lang="en-US" dirty="0">
                <a:ea typeface="ＭＳ Ｐゴシック"/>
                <a:cs typeface="Calibri"/>
              </a:rPr>
              <a:t>Instead of binding a single labeled nucleotide at each of those thousands of locations in the cluster, AVITI technology uses a different approach: a single fluor with many octopus-like tentacle arms, each arm having a single nucleotide type.</a:t>
            </a:r>
            <a:endParaRPr lang="en-US" dirty="0"/>
          </a:p>
          <a:p>
            <a:r>
              <a:rPr lang="en-US" dirty="0">
                <a:ea typeface="ＭＳ Ｐゴシック"/>
                <a:cs typeface="Calibri"/>
              </a:rPr>
              <a:t>The AVITI octopus-like labeled molecule is called an </a:t>
            </a:r>
            <a:r>
              <a:rPr lang="en-US" dirty="0" err="1">
                <a:ea typeface="ＭＳ Ｐゴシック"/>
                <a:cs typeface="Calibri"/>
              </a:rPr>
              <a:t>Avidite</a:t>
            </a:r>
            <a:r>
              <a:rPr lang="en-US" dirty="0">
                <a:ea typeface="ＭＳ Ｐゴシック"/>
                <a:cs typeface="Calibri"/>
              </a:rPr>
              <a:t> and has four different colors, and four different nucleotides. 100s of </a:t>
            </a:r>
            <a:r>
              <a:rPr lang="en-US" dirty="0" err="1">
                <a:ea typeface="ＭＳ Ｐゴシック"/>
                <a:cs typeface="Calibri"/>
              </a:rPr>
              <a:t>avidites</a:t>
            </a:r>
            <a:r>
              <a:rPr lang="en-US" dirty="0">
                <a:ea typeface="ＭＳ Ｐゴシック"/>
                <a:cs typeface="Calibri"/>
              </a:rPr>
              <a:t> bind per DNA feature, generates scalable signal. On the core of the </a:t>
            </a:r>
            <a:r>
              <a:rPr lang="en-US" dirty="0" err="1">
                <a:ea typeface="ＭＳ Ｐゴシック"/>
                <a:cs typeface="Calibri"/>
              </a:rPr>
              <a:t>avidite</a:t>
            </a:r>
            <a:r>
              <a:rPr lang="en-US" dirty="0">
                <a:ea typeface="ＭＳ Ｐゴシック"/>
                <a:cs typeface="Calibri"/>
              </a:rPr>
              <a:t>—the body of the octopus—are multiple fluorophores that are measured by an optical imaging system. The avidity comes when one </a:t>
            </a:r>
            <a:r>
              <a:rPr lang="en-US" dirty="0" err="1">
                <a:ea typeface="ＭＳ Ｐゴシック"/>
                <a:cs typeface="Calibri"/>
              </a:rPr>
              <a:t>avidite</a:t>
            </a:r>
            <a:r>
              <a:rPr lang="en-US" dirty="0">
                <a:ea typeface="ＭＳ Ｐゴシック"/>
                <a:cs typeface="Calibri"/>
              </a:rPr>
              <a:t>, with multiple nucleotides, binds on multiple contact points to create a tighter binding.</a:t>
            </a:r>
            <a:endParaRPr lang="en-US" dirty="0">
              <a:cs typeface="Calibri"/>
            </a:endParaRPr>
          </a:p>
          <a:p>
            <a:r>
              <a:rPr lang="en-US" dirty="0">
                <a:ea typeface="ＭＳ Ｐゴシック"/>
                <a:cs typeface="Calibri"/>
              </a:rPr>
              <a:t>They claim translates to a stronger/scalable signal, less background, lower concentrations of needed reagents, ultimately lower cost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3008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Partial read of the flow cell</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56475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algn="l"/>
            <a:r>
              <a:rPr lang="en-US" dirty="0"/>
              <a:t>SBB:</a:t>
            </a:r>
            <a:endParaRPr lang="en-US" sz="1800" b="0" i="0" u="none" strike="noStrike" baseline="0" dirty="0">
              <a:solidFill>
                <a:srgbClr val="000000"/>
              </a:solidFill>
              <a:latin typeface="Arial" panose="020B0604020202020204" pitchFamily="34" charset="0"/>
            </a:endParaRPr>
          </a:p>
          <a:p>
            <a:pPr marR="150190" algn="l"/>
            <a:r>
              <a:rPr lang="en-US" sz="1800" b="0" i="0" u="none" strike="noStrike" baseline="0" dirty="0">
                <a:latin typeface="Arial" panose="020B0604020202020204" pitchFamily="34" charset="0"/>
              </a:rPr>
              <a:t>&gt;90% bases at Q40+</a:t>
            </a:r>
          </a:p>
          <a:p>
            <a:pPr marR="147790" algn="l"/>
            <a:r>
              <a:rPr lang="en-US" sz="1800" b="0" i="0" u="none" strike="noStrike" baseline="0" dirty="0">
                <a:latin typeface="Arial" panose="020B0604020202020204" pitchFamily="34" charset="0"/>
              </a:rPr>
              <a:t>Low duplications rate</a:t>
            </a:r>
          </a:p>
          <a:p>
            <a:pPr marR="154390" algn="l"/>
            <a:r>
              <a:rPr lang="en-US" sz="1800" b="0" i="0" u="none" strike="noStrike" baseline="0" dirty="0">
                <a:latin typeface="Arial" panose="020B0604020202020204" pitchFamily="34" charset="0"/>
              </a:rPr>
              <a:t>No index hopping</a:t>
            </a:r>
          </a:p>
          <a:p>
            <a:pPr marR="136200" algn="l"/>
            <a:r>
              <a:rPr lang="en-US" sz="1800" b="0" i="0" u="none" strike="noStrike" baseline="0" dirty="0">
                <a:latin typeface="Arial" panose="020B0604020202020204" pitchFamily="34" charset="0"/>
              </a:rPr>
              <a:t>Sequence through difficult /repetitive regions</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05953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07C93D-7F97-244D-B590-CE252BD7995B}" type="slidenum">
              <a:rPr lang="en-US" smtClean="0"/>
              <a:t>51</a:t>
            </a:fld>
            <a:endParaRPr lang="en-US"/>
          </a:p>
        </p:txBody>
      </p:sp>
    </p:spTree>
    <p:extLst>
      <p:ext uri="{BB962C8B-B14F-4D97-AF65-F5344CB8AC3E}">
        <p14:creationId xmlns:p14="http://schemas.microsoft.com/office/powerpoint/2010/main" val="15908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1E1990F4-3C82-D549-8CD4-BD17A25C44AA}"/>
              </a:ext>
            </a:extLst>
          </p:cNvPr>
          <p:cNvSpPr>
            <a:spLocks noGrp="1" noRot="1" noChangeAspect="1" noChangeArrowheads="1" noTextEdit="1"/>
          </p:cNvSpPr>
          <p:nvPr>
            <p:ph type="sldImg"/>
          </p:nvPr>
        </p:nvSpPr>
        <p:spPr>
          <a:ln/>
        </p:spPr>
      </p:sp>
      <p:sp>
        <p:nvSpPr>
          <p:cNvPr id="89090" name="Notes Placeholder 2">
            <a:extLst>
              <a:ext uri="{FF2B5EF4-FFF2-40B4-BE49-F238E27FC236}">
                <a16:creationId xmlns:a16="http://schemas.microsoft.com/office/drawing/2014/main" id="{03987BED-B28F-0447-9617-1FF78394E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sz="1100">
              <a:latin typeface="Times New Roman" panose="02020603050405020304" pitchFamily="18" charset="0"/>
              <a:ea typeface="ＭＳ Ｐゴシック" panose="020B0600070205080204" pitchFamily="34" charset="-128"/>
            </a:endParaRPr>
          </a:p>
          <a:p>
            <a:pPr>
              <a:lnSpc>
                <a:spcPct val="90000"/>
              </a:lnSpc>
            </a:pPr>
            <a:endParaRPr lang="en-US" altLang="en-US" sz="1100">
              <a:latin typeface="Times New Roman" panose="02020603050405020304" pitchFamily="18" charset="0"/>
              <a:ea typeface="ＭＳ Ｐゴシック" panose="020B0600070205080204" pitchFamily="34" charset="-128"/>
            </a:endParaRPr>
          </a:p>
        </p:txBody>
      </p:sp>
      <p:sp>
        <p:nvSpPr>
          <p:cNvPr id="89091" name="Slide Number Placeholder 3">
            <a:extLst>
              <a:ext uri="{FF2B5EF4-FFF2-40B4-BE49-F238E27FC236}">
                <a16:creationId xmlns:a16="http://schemas.microsoft.com/office/drawing/2014/main" id="{42FAAA34-52BC-1C4B-8212-18EBEC385F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6188A02C-0E83-C640-AEBE-B23E53763D15}" type="slidenum">
              <a:rPr lang="en-US" altLang="en-US" smtClean="0">
                <a:latin typeface="Arial" panose="020B0604020202020204" pitchFamily="34" charset="0"/>
              </a:rPr>
              <a:pPr/>
              <a:t>29</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707D67-CF9B-4944-A1B1-3D18A36AECA5}" type="slidenum">
              <a:rPr lang="en-US" altLang="en-US" smtClean="0"/>
              <a:pPr>
                <a:defRPr/>
              </a:pPr>
              <a:t>31</a:t>
            </a:fld>
            <a:endParaRPr lang="en-US" altLang="en-US"/>
          </a:p>
        </p:txBody>
      </p:sp>
    </p:spTree>
    <p:extLst>
      <p:ext uri="{BB962C8B-B14F-4D97-AF65-F5344CB8AC3E}">
        <p14:creationId xmlns:p14="http://schemas.microsoft.com/office/powerpoint/2010/main" val="2190559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3C77D295-8853-DD42-9CD8-AA8A2D81DCC4}"/>
              </a:ext>
            </a:extLst>
          </p:cNvPr>
          <p:cNvSpPr>
            <a:spLocks noGrp="1" noRot="1" noChangeAspect="1" noChangeArrowheads="1" noTextEdit="1"/>
          </p:cNvSpPr>
          <p:nvPr>
            <p:ph type="sldImg"/>
          </p:nvPr>
        </p:nvSpPr>
        <p:spPr>
          <a:ln/>
        </p:spPr>
      </p:sp>
      <p:sp>
        <p:nvSpPr>
          <p:cNvPr id="95234" name="Notes Placeholder 2">
            <a:extLst>
              <a:ext uri="{FF2B5EF4-FFF2-40B4-BE49-F238E27FC236}">
                <a16:creationId xmlns:a16="http://schemas.microsoft.com/office/drawing/2014/main" id="{78957554-12AA-F645-B525-61C57C9633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BED File!!</a:t>
            </a:r>
          </a:p>
        </p:txBody>
      </p:sp>
      <p:sp>
        <p:nvSpPr>
          <p:cNvPr id="95235" name="Slide Number Placeholder 3">
            <a:extLst>
              <a:ext uri="{FF2B5EF4-FFF2-40B4-BE49-F238E27FC236}">
                <a16:creationId xmlns:a16="http://schemas.microsoft.com/office/drawing/2014/main" id="{3C71A866-622A-D44E-90A9-BE68C285D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7A0B89E2-B488-9C49-BFE5-3EE631EF8FB6}" type="slidenum">
              <a:rPr lang="en-US" altLang="en-US" smtClean="0">
                <a:solidFill>
                  <a:srgbClr val="000000"/>
                </a:solidFill>
                <a:latin typeface="Times New Roman" panose="02020603050405020304" pitchFamily="18" charset="0"/>
              </a:rPr>
              <a:pPr/>
              <a:t>34</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63921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utilizing a circular </a:t>
            </a:r>
            <a:r>
              <a:rPr lang="en-US" sz="1200" b="0" i="0" u="none" strike="noStrike" baseline="0" dirty="0">
                <a:latin typeface="TimesNewRomanPSMT"/>
              </a:rPr>
              <a:t>200mm silicon wafer as an “open flow</a:t>
            </a:r>
            <a:r>
              <a:rPr lang="en-US" sz="1200" b="0" i="0" u="none" strike="noStrike" baseline="0" dirty="0">
                <a:latin typeface="Times New Roman" panose="02020603050405020304" pitchFamily="18" charset="0"/>
              </a:rPr>
              <a:t>-</a:t>
            </a:r>
            <a:r>
              <a:rPr lang="en-US" sz="1200" b="0" i="0" u="none" strike="noStrike" baseline="0" dirty="0">
                <a:latin typeface="TimesNewRomanPSMT"/>
              </a:rPr>
              <a:t>cell” with no </a:t>
            </a:r>
            <a:r>
              <a:rPr lang="en-US" sz="1200" b="0" i="0" u="none" strike="noStrike" baseline="0" dirty="0">
                <a:latin typeface="Times New Roman" panose="02020603050405020304" pitchFamily="18" charset="0"/>
              </a:rPr>
              <a:t>consumable parts in the optical path. This wafer is patterned at micron scale generating a dense array of electrostatic landing pads to bind clonally amplified sequencing beads (emulsion PCR)</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A spin dispense system delivers reagents to the wafer by </a:t>
            </a:r>
            <a:r>
              <a:rPr lang="en-US" dirty="0">
                <a:latin typeface="Times New Roman" panose="02020603050405020304" pitchFamily="18" charset="0"/>
              </a:rPr>
              <a:t>d</a:t>
            </a:r>
            <a:r>
              <a:rPr lang="en-US" sz="1200" b="0" i="0" u="none" strike="noStrike" baseline="0" dirty="0">
                <a:latin typeface="Times New Roman" panose="02020603050405020304" pitchFamily="18" charset="0"/>
              </a:rPr>
              <a:t>ispensing reagents from dedicated nozzles near the center of the rotating wafer and distributing the reagents rapidly and uniformly across the wafer by centrifugal force</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rPr>
              <a:t>Wafers are cheap, large substrate surface, spin-dispense lowers dead-volume for reagents, design allows for rapid optical scanning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0309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Mostly natural sequencing-by-synthesis (</a:t>
            </a:r>
            <a:r>
              <a:rPr lang="en-US" sz="1800" b="0" i="0" u="none" strike="noStrike" baseline="0" dirty="0" err="1">
                <a:latin typeface="Times New Roman" panose="02020603050405020304" pitchFamily="18" charset="0"/>
              </a:rPr>
              <a:t>mnSBS</a:t>
            </a:r>
            <a:r>
              <a:rPr lang="en-US" sz="1800" b="0" i="0" u="none" strike="noStrike" baseline="0" dirty="0">
                <a:latin typeface="Times New Roman" panose="02020603050405020304" pitchFamily="18" charset="0"/>
              </a:rPr>
              <a:t>) comprises a minority (&lt;20%) of fluorescently labeled, non-terminated nucleotides and a majority of unlabeled, non-terminated (natural) nucleotides (mostly natural nucleotide; MNN mix)</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Resulting synthesized DNA is mostly unmodified by the incorporated base can still be detected based on the remaining hundreds of photons produced by each fluorescent label from that cluster.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each sequencing cycle a single nucleotide base type of MNN mix is added to the clonal beads and polymerase extends 0,1 or several bases of that type depending on the length of the respective homopolymer in the corresponding template.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Following this chemistry step, entire active surface of substrate is scanned to measure the fluorescence level of each clonal bead. Fluorescence labels are cleaved, washed (~2min), amount of label nucleotide incorporated on a clonal bead is linearly proportional to the length of the respective homopolymer in the template, signal is proportional to the length of the homopolymer.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Use of mostly natural SBS eliminates most scarring effects of reversible-terminating chemistries, allowing for faster run times and longer read lengths.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77717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b="0" i="0">
                <a:solidFill>
                  <a:srgbClr val="4D5156"/>
                </a:solidFill>
                <a:effectLst/>
                <a:latin typeface="Roboto" panose="02000000000000000000" pitchFamily="2" charset="0"/>
              </a:rPr>
              <a:t>Compressed Reference-oriented Alignment Map (</a:t>
            </a:r>
            <a:r>
              <a:rPr lang="en-US" b="1" i="0">
                <a:solidFill>
                  <a:srgbClr val="5F6368"/>
                </a:solidFill>
                <a:effectLst/>
                <a:latin typeface="Roboto" panose="02000000000000000000" pitchFamily="2" charset="0"/>
              </a:rPr>
              <a:t>CRAM</a:t>
            </a:r>
            <a:r>
              <a:rPr lang="en-US" b="0" i="0">
                <a:solidFill>
                  <a:srgbClr val="4D5156"/>
                </a:solidFill>
                <a:effectLst/>
                <a:latin typeface="Roboto" panose="02000000000000000000" pitchFamily="2" charset="0"/>
              </a:rPr>
              <a:t>): </a:t>
            </a:r>
            <a:r>
              <a:rPr lang="en-US" b="0" i="0">
                <a:solidFill>
                  <a:srgbClr val="202124"/>
                </a:solidFill>
                <a:effectLst/>
                <a:latin typeface="Roboto" panose="02000000000000000000" pitchFamily="2" charset="0"/>
              </a:rPr>
              <a:t>CRAM is </a:t>
            </a:r>
            <a:r>
              <a:rPr lang="en-US" b="1" i="0">
                <a:solidFill>
                  <a:srgbClr val="202124"/>
                </a:solidFill>
                <a:effectLst/>
                <a:latin typeface="Roboto" panose="02000000000000000000" pitchFamily="2" charset="0"/>
              </a:rPr>
              <a:t>a more highly compressed alternative to the BAM and SAM DNA sequence alignment file formats</a:t>
            </a:r>
            <a:r>
              <a:rPr lang="en-US" b="0" i="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a:solidFill>
                <a:srgbClr val="202124"/>
              </a:solidFill>
              <a:effectLst/>
              <a:latin typeface="Roboto" panose="02000000000000000000" pitchFamily="2" charset="0"/>
            </a:endParaRPr>
          </a:p>
          <a:p>
            <a:pPr marL="285750" indent="-285750">
              <a:buFont typeface="Arial" panose="020B0604020202020204" pitchFamily="34" charset="0"/>
              <a:buChar char="•"/>
            </a:pPr>
            <a:r>
              <a:rPr lang="en-US"/>
              <a:t>444 flow cycles</a:t>
            </a:r>
          </a:p>
          <a:p>
            <a:pPr marL="285750" indent="-285750">
              <a:buFont typeface="Arial" panose="020B0604020202020204" pitchFamily="34" charset="0"/>
              <a:buChar char="•"/>
            </a:pPr>
            <a:r>
              <a:rPr lang="en-US"/>
              <a:t>20 </a:t>
            </a:r>
            <a:r>
              <a:rPr lang="en-US" err="1"/>
              <a:t>hr</a:t>
            </a:r>
            <a:r>
              <a:rPr lang="en-US"/>
              <a:t> run time</a:t>
            </a:r>
          </a:p>
          <a:p>
            <a:pPr marL="285750" indent="-285750">
              <a:buFont typeface="Arial" panose="020B0604020202020204" pitchFamily="34" charset="0"/>
              <a:buChar char="•"/>
            </a:pPr>
            <a:r>
              <a:rPr lang="en-US"/>
              <a:t>Avg. 282 bp; mode 310 bp</a:t>
            </a:r>
          </a:p>
          <a:p>
            <a:pPr marL="285750" indent="-285750">
              <a:buFont typeface="Arial" panose="020B0604020202020204" pitchFamily="34" charset="0"/>
              <a:buChar char="•"/>
            </a:pPr>
            <a:r>
              <a:rPr lang="en-US"/>
              <a:t>60x mean coverage (40x used for analysis)</a:t>
            </a:r>
          </a:p>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10733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b="0" i="0" dirty="0">
                <a:solidFill>
                  <a:srgbClr val="4D5156"/>
                </a:solidFill>
                <a:effectLst/>
                <a:latin typeface="Roboto" panose="02000000000000000000" pitchFamily="2" charset="0"/>
              </a:rPr>
              <a:t>Compressed Reference-oriented Alignment Map (</a:t>
            </a:r>
            <a:r>
              <a:rPr lang="en-US" b="1" i="0" dirty="0">
                <a:solidFill>
                  <a:srgbClr val="5F6368"/>
                </a:solidFill>
                <a:effectLst/>
                <a:latin typeface="Roboto" panose="02000000000000000000" pitchFamily="2" charset="0"/>
              </a:rPr>
              <a:t>CRAM</a:t>
            </a:r>
            <a:r>
              <a:rPr lang="en-US" b="0" i="0" dirty="0">
                <a:solidFill>
                  <a:srgbClr val="4D5156"/>
                </a:solidFill>
                <a:effectLst/>
                <a:latin typeface="Roboto" panose="02000000000000000000" pitchFamily="2" charset="0"/>
              </a:rPr>
              <a:t>): </a:t>
            </a:r>
            <a:r>
              <a:rPr lang="en-US" b="0" i="0" dirty="0">
                <a:solidFill>
                  <a:srgbClr val="202124"/>
                </a:solidFill>
                <a:effectLst/>
                <a:latin typeface="Roboto" panose="02000000000000000000" pitchFamily="2" charset="0"/>
              </a:rPr>
              <a:t>CRAM is </a:t>
            </a:r>
            <a:r>
              <a:rPr lang="en-US" b="1" i="0" dirty="0">
                <a:solidFill>
                  <a:srgbClr val="202124"/>
                </a:solidFill>
                <a:effectLst/>
                <a:latin typeface="Roboto" panose="02000000000000000000" pitchFamily="2" charset="0"/>
              </a:rPr>
              <a:t>a more highly compressed alternative to the BAM and SAM DNA sequence alignment file formats</a:t>
            </a:r>
            <a:r>
              <a:rPr lang="en-US" b="0" i="0" dirty="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dirty="0">
              <a:solidFill>
                <a:srgbClr val="202124"/>
              </a:solidFill>
              <a:effectLst/>
              <a:latin typeface="Roboto" panose="02000000000000000000" pitchFamily="2" charset="0"/>
            </a:endParaRPr>
          </a:p>
          <a:p>
            <a:pPr marL="285750" indent="-285750">
              <a:buFont typeface="Arial" panose="020B0604020202020204" pitchFamily="34" charset="0"/>
              <a:buChar char="•"/>
            </a:pPr>
            <a:r>
              <a:rPr lang="en-US" dirty="0"/>
              <a:t>444 flow cycles</a:t>
            </a:r>
          </a:p>
          <a:p>
            <a:pPr marL="285750" indent="-285750">
              <a:buFont typeface="Arial" panose="020B0604020202020204" pitchFamily="34" charset="0"/>
              <a:buChar char="•"/>
            </a:pPr>
            <a:r>
              <a:rPr lang="en-US" dirty="0"/>
              <a:t>20 </a:t>
            </a:r>
            <a:r>
              <a:rPr lang="en-US" dirty="0" err="1"/>
              <a:t>hr</a:t>
            </a:r>
            <a:r>
              <a:rPr lang="en-US" dirty="0"/>
              <a:t> run time</a:t>
            </a:r>
          </a:p>
          <a:p>
            <a:pPr marL="285750" indent="-285750">
              <a:buFont typeface="Arial" panose="020B0604020202020204" pitchFamily="34" charset="0"/>
              <a:buChar char="•"/>
            </a:pPr>
            <a:r>
              <a:rPr lang="en-US" dirty="0"/>
              <a:t>Avg. 282 bp; mode 310 bp</a:t>
            </a:r>
          </a:p>
          <a:p>
            <a:pPr marL="285750" indent="-285750">
              <a:buFont typeface="Arial" panose="020B0604020202020204" pitchFamily="34" charset="0"/>
              <a:buChar char="•"/>
            </a:pPr>
            <a:r>
              <a:rPr lang="en-US" dirty="0"/>
              <a:t>60x mean coverage (40x used for analysis)</a:t>
            </a:r>
          </a:p>
          <a:p>
            <a:endParaRPr lang="en-US" b="0" i="0" dirty="0">
              <a:solidFill>
                <a:srgbClr val="202124"/>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77267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6.xml"/><Relationship Id="rId1" Type="http://schemas.openxmlformats.org/officeDocument/2006/relationships/themeOverride" Target="../theme/themeOverride1.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0.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7.xml"/><Relationship Id="rId1" Type="http://schemas.openxmlformats.org/officeDocument/2006/relationships/themeOverride" Target="../theme/themeOverride5.xml"/><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B1B63B28-1C2B-C347-A7DE-1B42943DD0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8D8D26E4-1E93-9A4F-AAA8-40C8D912C31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C84D40BF-E08E-4040-AC19-20440A9C951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09304D28-D8F2-0640-A1C7-94A1DF1579C9}"/>
              </a:ext>
            </a:extLst>
          </p:cNvPr>
          <p:cNvSpPr>
            <a:spLocks noGrp="1"/>
          </p:cNvSpPr>
          <p:nvPr>
            <p:ph type="dt" sz="half" idx="10"/>
          </p:nvPr>
        </p:nvSpPr>
        <p:spPr/>
        <p:txBody>
          <a:bodyPr/>
          <a:lstStyle>
            <a:lvl1pPr defTabSz="914400" eaLnBrk="0" hangingPunct="0">
              <a:defRPr/>
            </a:lvl1pPr>
          </a:lstStyle>
          <a:p>
            <a:pPr>
              <a:defRPr/>
            </a:pPr>
            <a:fld id="{E374A157-2CFC-4640-8107-A0C390783E60}" type="datetimeFigureOut">
              <a:rPr lang="en-US" altLang="en-US"/>
              <a:pPr>
                <a:defRPr/>
              </a:pPr>
              <a:t>11/9/25</a:t>
            </a:fld>
            <a:endParaRPr lang="en-US" altLang="en-US"/>
          </a:p>
        </p:txBody>
      </p:sp>
      <p:sp>
        <p:nvSpPr>
          <p:cNvPr id="7" name="Footer Placeholder 4">
            <a:extLst>
              <a:ext uri="{FF2B5EF4-FFF2-40B4-BE49-F238E27FC236}">
                <a16:creationId xmlns:a16="http://schemas.microsoft.com/office/drawing/2014/main" id="{1A05A79C-262D-E340-A1DA-E8D884B0B5C2}"/>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78F86C0-83CB-A643-9273-00E2D7B866A6}"/>
              </a:ext>
            </a:extLst>
          </p:cNvPr>
          <p:cNvSpPr>
            <a:spLocks noGrp="1"/>
          </p:cNvSpPr>
          <p:nvPr>
            <p:ph type="sldNum" sz="quarter" idx="12"/>
          </p:nvPr>
        </p:nvSpPr>
        <p:spPr/>
        <p:txBody>
          <a:bodyPr/>
          <a:lstStyle>
            <a:lvl1pPr defTabSz="914400" eaLnBrk="0" hangingPunct="0">
              <a:defRPr/>
            </a:lvl1pPr>
          </a:lstStyle>
          <a:p>
            <a:pPr>
              <a:defRPr/>
            </a:pPr>
            <a:fld id="{B3CA0847-53C3-8F4B-9EBB-8D372E74C940}" type="slidenum">
              <a:rPr lang="en-US" altLang="en-US"/>
              <a:pPr>
                <a:defRPr/>
              </a:pPr>
              <a:t>‹#›</a:t>
            </a:fld>
            <a:endParaRPr lang="en-US" altLang="en-US"/>
          </a:p>
        </p:txBody>
      </p:sp>
    </p:spTree>
    <p:extLst>
      <p:ext uri="{BB962C8B-B14F-4D97-AF65-F5344CB8AC3E}">
        <p14:creationId xmlns:p14="http://schemas.microsoft.com/office/powerpoint/2010/main" val="3951920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0A67492E-1F0F-1F4E-9EBF-60D66E448299}"/>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153761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28709-692D-FE48-9481-EF55B2F21612}"/>
              </a:ext>
            </a:extLst>
          </p:cNvPr>
          <p:cNvSpPr>
            <a:spLocks noGrp="1"/>
          </p:cNvSpPr>
          <p:nvPr>
            <p:ph type="dt" sz="half" idx="10"/>
          </p:nvPr>
        </p:nvSpPr>
        <p:spPr/>
        <p:txBody>
          <a:bodyPr/>
          <a:lstStyle>
            <a:lvl1pPr>
              <a:defRPr/>
            </a:lvl1pPr>
          </a:lstStyle>
          <a:p>
            <a:pPr>
              <a:defRPr/>
            </a:pPr>
            <a:fld id="{F3BD4884-4D1C-E645-B1DF-074D2F75BD9A}" type="datetimeFigureOut">
              <a:rPr lang="en-US"/>
              <a:pPr>
                <a:defRPr/>
              </a:pPr>
              <a:t>11/9/25</a:t>
            </a:fld>
            <a:endParaRPr lang="en-US"/>
          </a:p>
        </p:txBody>
      </p:sp>
      <p:sp>
        <p:nvSpPr>
          <p:cNvPr id="5" name="Footer Placeholder 4">
            <a:extLst>
              <a:ext uri="{FF2B5EF4-FFF2-40B4-BE49-F238E27FC236}">
                <a16:creationId xmlns:a16="http://schemas.microsoft.com/office/drawing/2014/main" id="{7AA164D0-364D-674E-AB9E-DF2F2D61167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A92251B-FA3A-5D4E-B664-138C0BA873A7}"/>
              </a:ext>
            </a:extLst>
          </p:cNvPr>
          <p:cNvSpPr>
            <a:spLocks noGrp="1"/>
          </p:cNvSpPr>
          <p:nvPr>
            <p:ph type="sldNum" sz="quarter" idx="12"/>
          </p:nvPr>
        </p:nvSpPr>
        <p:spPr/>
        <p:txBody>
          <a:bodyPr/>
          <a:lstStyle>
            <a:lvl1pPr>
              <a:defRPr/>
            </a:lvl1pPr>
          </a:lstStyle>
          <a:p>
            <a:pPr>
              <a:defRPr/>
            </a:pPr>
            <a:fld id="{05A57CA2-832D-204F-8A4E-101895C33533}" type="slidenum">
              <a:rPr lang="en-US" altLang="en-US"/>
              <a:pPr>
                <a:defRPr/>
              </a:pPr>
              <a:t>‹#›</a:t>
            </a:fld>
            <a:endParaRPr lang="en-US" altLang="en-US"/>
          </a:p>
        </p:txBody>
      </p:sp>
    </p:spTree>
    <p:extLst>
      <p:ext uri="{BB962C8B-B14F-4D97-AF65-F5344CB8AC3E}">
        <p14:creationId xmlns:p14="http://schemas.microsoft.com/office/powerpoint/2010/main" val="61238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9317-D240-4A43-B13A-097C1EB28D4F}"/>
              </a:ext>
            </a:extLst>
          </p:cNvPr>
          <p:cNvSpPr>
            <a:spLocks noGrp="1"/>
          </p:cNvSpPr>
          <p:nvPr>
            <p:ph type="dt" sz="half" idx="10"/>
          </p:nvPr>
        </p:nvSpPr>
        <p:spPr/>
        <p:txBody>
          <a:bodyPr/>
          <a:lstStyle>
            <a:lvl1pPr>
              <a:defRPr/>
            </a:lvl1pPr>
          </a:lstStyle>
          <a:p>
            <a:pPr>
              <a:defRPr/>
            </a:pPr>
            <a:fld id="{C5E33186-8F1B-834D-B025-EA8897AD28AE}" type="datetimeFigureOut">
              <a:rPr lang="en-US"/>
              <a:pPr>
                <a:defRPr/>
              </a:pPr>
              <a:t>11/9/25</a:t>
            </a:fld>
            <a:endParaRPr lang="en-US"/>
          </a:p>
        </p:txBody>
      </p:sp>
      <p:sp>
        <p:nvSpPr>
          <p:cNvPr id="5" name="Footer Placeholder 4">
            <a:extLst>
              <a:ext uri="{FF2B5EF4-FFF2-40B4-BE49-F238E27FC236}">
                <a16:creationId xmlns:a16="http://schemas.microsoft.com/office/drawing/2014/main" id="{8A64DFCC-C4DF-B246-8E2A-28536114A0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2A8F98-F5E9-A049-8743-952D5F04277D}"/>
              </a:ext>
            </a:extLst>
          </p:cNvPr>
          <p:cNvSpPr>
            <a:spLocks noGrp="1"/>
          </p:cNvSpPr>
          <p:nvPr>
            <p:ph type="sldNum" sz="quarter" idx="12"/>
          </p:nvPr>
        </p:nvSpPr>
        <p:spPr/>
        <p:txBody>
          <a:bodyPr/>
          <a:lstStyle>
            <a:lvl1pPr>
              <a:defRPr/>
            </a:lvl1pPr>
          </a:lstStyle>
          <a:p>
            <a:pPr>
              <a:defRPr/>
            </a:pPr>
            <a:fld id="{354210F7-CB89-FA4E-9A08-AA943F033127}" type="slidenum">
              <a:rPr lang="en-US" altLang="en-US"/>
              <a:pPr>
                <a:defRPr/>
              </a:pPr>
              <a:t>‹#›</a:t>
            </a:fld>
            <a:endParaRPr lang="en-US" altLang="en-US"/>
          </a:p>
        </p:txBody>
      </p:sp>
    </p:spTree>
    <p:extLst>
      <p:ext uri="{BB962C8B-B14F-4D97-AF65-F5344CB8AC3E}">
        <p14:creationId xmlns:p14="http://schemas.microsoft.com/office/powerpoint/2010/main" val="167514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71C00B-851D-4949-B684-54FD2388A55B}"/>
              </a:ext>
            </a:extLst>
          </p:cNvPr>
          <p:cNvSpPr>
            <a:spLocks noGrp="1"/>
          </p:cNvSpPr>
          <p:nvPr>
            <p:ph type="dt" sz="half" idx="10"/>
          </p:nvPr>
        </p:nvSpPr>
        <p:spPr/>
        <p:txBody>
          <a:bodyPr/>
          <a:lstStyle>
            <a:lvl1pPr>
              <a:defRPr/>
            </a:lvl1pPr>
          </a:lstStyle>
          <a:p>
            <a:pPr>
              <a:defRPr/>
            </a:pPr>
            <a:fld id="{E3C2FC6E-DD3F-5D48-A7E4-950E45D356F6}" type="datetimeFigureOut">
              <a:rPr lang="en-US"/>
              <a:pPr>
                <a:defRPr/>
              </a:pPr>
              <a:t>11/9/25</a:t>
            </a:fld>
            <a:endParaRPr lang="en-US"/>
          </a:p>
        </p:txBody>
      </p:sp>
      <p:sp>
        <p:nvSpPr>
          <p:cNvPr id="5" name="Footer Placeholder 4">
            <a:extLst>
              <a:ext uri="{FF2B5EF4-FFF2-40B4-BE49-F238E27FC236}">
                <a16:creationId xmlns:a16="http://schemas.microsoft.com/office/drawing/2014/main" id="{5C73A6D0-F313-5B4F-B35E-EBED5763C3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C3500A-07AE-EA49-BFA7-284105464969}"/>
              </a:ext>
            </a:extLst>
          </p:cNvPr>
          <p:cNvSpPr>
            <a:spLocks noGrp="1"/>
          </p:cNvSpPr>
          <p:nvPr>
            <p:ph type="sldNum" sz="quarter" idx="12"/>
          </p:nvPr>
        </p:nvSpPr>
        <p:spPr/>
        <p:txBody>
          <a:bodyPr/>
          <a:lstStyle>
            <a:lvl1pPr>
              <a:defRPr/>
            </a:lvl1pPr>
          </a:lstStyle>
          <a:p>
            <a:pPr>
              <a:defRPr/>
            </a:pPr>
            <a:fld id="{F7977E07-3567-E04F-97F0-2C85D2BAB269}" type="slidenum">
              <a:rPr lang="en-US" altLang="en-US"/>
              <a:pPr>
                <a:defRPr/>
              </a:pPr>
              <a:t>‹#›</a:t>
            </a:fld>
            <a:endParaRPr lang="en-US" altLang="en-US"/>
          </a:p>
        </p:txBody>
      </p:sp>
    </p:spTree>
    <p:extLst>
      <p:ext uri="{BB962C8B-B14F-4D97-AF65-F5344CB8AC3E}">
        <p14:creationId xmlns:p14="http://schemas.microsoft.com/office/powerpoint/2010/main" val="132567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58FF046-FB37-AA44-B274-18977161B7BD}"/>
              </a:ext>
            </a:extLst>
          </p:cNvPr>
          <p:cNvSpPr>
            <a:spLocks noGrp="1"/>
          </p:cNvSpPr>
          <p:nvPr>
            <p:ph type="dt" sz="half" idx="10"/>
          </p:nvPr>
        </p:nvSpPr>
        <p:spPr/>
        <p:txBody>
          <a:bodyPr/>
          <a:lstStyle>
            <a:lvl1pPr>
              <a:defRPr/>
            </a:lvl1pPr>
          </a:lstStyle>
          <a:p>
            <a:pPr>
              <a:defRPr/>
            </a:pPr>
            <a:fld id="{3445A976-8D25-194F-B7FF-0A2CF848D413}" type="datetimeFigureOut">
              <a:rPr lang="en-US"/>
              <a:pPr>
                <a:defRPr/>
              </a:pPr>
              <a:t>11/9/25</a:t>
            </a:fld>
            <a:endParaRPr lang="en-US"/>
          </a:p>
        </p:txBody>
      </p:sp>
      <p:sp>
        <p:nvSpPr>
          <p:cNvPr id="6" name="Footer Placeholder 4">
            <a:extLst>
              <a:ext uri="{FF2B5EF4-FFF2-40B4-BE49-F238E27FC236}">
                <a16:creationId xmlns:a16="http://schemas.microsoft.com/office/drawing/2014/main" id="{2E44A8C3-C328-9C44-A40E-0F1ACBFE708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0492249-3C4B-0344-B990-974FFE1F4DE2}"/>
              </a:ext>
            </a:extLst>
          </p:cNvPr>
          <p:cNvSpPr>
            <a:spLocks noGrp="1"/>
          </p:cNvSpPr>
          <p:nvPr>
            <p:ph type="sldNum" sz="quarter" idx="12"/>
          </p:nvPr>
        </p:nvSpPr>
        <p:spPr/>
        <p:txBody>
          <a:bodyPr/>
          <a:lstStyle>
            <a:lvl1pPr>
              <a:defRPr/>
            </a:lvl1pPr>
          </a:lstStyle>
          <a:p>
            <a:pPr>
              <a:defRPr/>
            </a:pPr>
            <a:fld id="{783CFEDF-3C0A-0944-B4C6-816F51B9B81E}" type="slidenum">
              <a:rPr lang="en-US" altLang="en-US"/>
              <a:pPr>
                <a:defRPr/>
              </a:pPr>
              <a:t>‹#›</a:t>
            </a:fld>
            <a:endParaRPr lang="en-US" altLang="en-US"/>
          </a:p>
        </p:txBody>
      </p:sp>
    </p:spTree>
    <p:extLst>
      <p:ext uri="{BB962C8B-B14F-4D97-AF65-F5344CB8AC3E}">
        <p14:creationId xmlns:p14="http://schemas.microsoft.com/office/powerpoint/2010/main" val="1103061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9A95981-84C6-D64C-89F8-B8059253259F}"/>
              </a:ext>
            </a:extLst>
          </p:cNvPr>
          <p:cNvSpPr>
            <a:spLocks noGrp="1"/>
          </p:cNvSpPr>
          <p:nvPr>
            <p:ph type="dt" sz="half" idx="10"/>
          </p:nvPr>
        </p:nvSpPr>
        <p:spPr/>
        <p:txBody>
          <a:bodyPr/>
          <a:lstStyle>
            <a:lvl1pPr>
              <a:defRPr/>
            </a:lvl1pPr>
          </a:lstStyle>
          <a:p>
            <a:pPr>
              <a:defRPr/>
            </a:pPr>
            <a:fld id="{6C5285F4-BFF6-F349-9B7C-016349FA6528}" type="datetimeFigureOut">
              <a:rPr lang="en-US"/>
              <a:pPr>
                <a:defRPr/>
              </a:pPr>
              <a:t>11/9/25</a:t>
            </a:fld>
            <a:endParaRPr lang="en-US"/>
          </a:p>
        </p:txBody>
      </p:sp>
      <p:sp>
        <p:nvSpPr>
          <p:cNvPr id="8" name="Footer Placeholder 4">
            <a:extLst>
              <a:ext uri="{FF2B5EF4-FFF2-40B4-BE49-F238E27FC236}">
                <a16:creationId xmlns:a16="http://schemas.microsoft.com/office/drawing/2014/main" id="{A8958AB3-41E7-2E48-8F6C-6BD37511E69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8EE8585-6EF6-FB4A-BC77-CEF4655FF079}"/>
              </a:ext>
            </a:extLst>
          </p:cNvPr>
          <p:cNvSpPr>
            <a:spLocks noGrp="1"/>
          </p:cNvSpPr>
          <p:nvPr>
            <p:ph type="sldNum" sz="quarter" idx="12"/>
          </p:nvPr>
        </p:nvSpPr>
        <p:spPr/>
        <p:txBody>
          <a:bodyPr/>
          <a:lstStyle>
            <a:lvl1pPr>
              <a:defRPr/>
            </a:lvl1pPr>
          </a:lstStyle>
          <a:p>
            <a:pPr>
              <a:defRPr/>
            </a:pPr>
            <a:fld id="{7F52BAD4-B07A-B04E-A3DE-3B9658C38E0D}" type="slidenum">
              <a:rPr lang="en-US" altLang="en-US"/>
              <a:pPr>
                <a:defRPr/>
              </a:pPr>
              <a:t>‹#›</a:t>
            </a:fld>
            <a:endParaRPr lang="en-US" altLang="en-US"/>
          </a:p>
        </p:txBody>
      </p:sp>
    </p:spTree>
    <p:extLst>
      <p:ext uri="{BB962C8B-B14F-4D97-AF65-F5344CB8AC3E}">
        <p14:creationId xmlns:p14="http://schemas.microsoft.com/office/powerpoint/2010/main" val="93064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F6EB407-7168-F649-8971-B91899D84994}"/>
              </a:ext>
            </a:extLst>
          </p:cNvPr>
          <p:cNvSpPr>
            <a:spLocks noGrp="1"/>
          </p:cNvSpPr>
          <p:nvPr>
            <p:ph type="dt" sz="half" idx="10"/>
          </p:nvPr>
        </p:nvSpPr>
        <p:spPr/>
        <p:txBody>
          <a:bodyPr/>
          <a:lstStyle>
            <a:lvl1pPr>
              <a:defRPr/>
            </a:lvl1pPr>
          </a:lstStyle>
          <a:p>
            <a:pPr>
              <a:defRPr/>
            </a:pPr>
            <a:fld id="{1527EA8F-2337-4043-A520-A1FF628CE6F0}" type="datetimeFigureOut">
              <a:rPr lang="en-US"/>
              <a:pPr>
                <a:defRPr/>
              </a:pPr>
              <a:t>11/9/25</a:t>
            </a:fld>
            <a:endParaRPr lang="en-US"/>
          </a:p>
        </p:txBody>
      </p:sp>
      <p:sp>
        <p:nvSpPr>
          <p:cNvPr id="4" name="Footer Placeholder 4">
            <a:extLst>
              <a:ext uri="{FF2B5EF4-FFF2-40B4-BE49-F238E27FC236}">
                <a16:creationId xmlns:a16="http://schemas.microsoft.com/office/drawing/2014/main" id="{F19168A9-EAAA-824B-9D18-655E50ABFC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B3133B5-70F8-2243-B862-3CB621A39849}"/>
              </a:ext>
            </a:extLst>
          </p:cNvPr>
          <p:cNvSpPr>
            <a:spLocks noGrp="1"/>
          </p:cNvSpPr>
          <p:nvPr>
            <p:ph type="sldNum" sz="quarter" idx="12"/>
          </p:nvPr>
        </p:nvSpPr>
        <p:spPr/>
        <p:txBody>
          <a:bodyPr/>
          <a:lstStyle>
            <a:lvl1pPr>
              <a:defRPr/>
            </a:lvl1pPr>
          </a:lstStyle>
          <a:p>
            <a:pPr>
              <a:defRPr/>
            </a:pPr>
            <a:fld id="{051395C0-2F93-7649-A58E-0AAD4A7C9172}" type="slidenum">
              <a:rPr lang="en-US" altLang="en-US"/>
              <a:pPr>
                <a:defRPr/>
              </a:pPr>
              <a:t>‹#›</a:t>
            </a:fld>
            <a:endParaRPr lang="en-US" altLang="en-US"/>
          </a:p>
        </p:txBody>
      </p:sp>
    </p:spTree>
    <p:extLst>
      <p:ext uri="{BB962C8B-B14F-4D97-AF65-F5344CB8AC3E}">
        <p14:creationId xmlns:p14="http://schemas.microsoft.com/office/powerpoint/2010/main" val="407472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5E318D-31B2-3C4E-BDE4-60E8E621BBD1}"/>
              </a:ext>
            </a:extLst>
          </p:cNvPr>
          <p:cNvSpPr>
            <a:spLocks noGrp="1"/>
          </p:cNvSpPr>
          <p:nvPr>
            <p:ph type="dt" sz="half" idx="10"/>
          </p:nvPr>
        </p:nvSpPr>
        <p:spPr/>
        <p:txBody>
          <a:bodyPr/>
          <a:lstStyle>
            <a:lvl1pPr>
              <a:defRPr/>
            </a:lvl1pPr>
          </a:lstStyle>
          <a:p>
            <a:pPr>
              <a:defRPr/>
            </a:pPr>
            <a:fld id="{7F14407E-4DA7-B040-8F71-1A6A6D78327B}" type="datetimeFigureOut">
              <a:rPr lang="en-US"/>
              <a:pPr>
                <a:defRPr/>
              </a:pPr>
              <a:t>11/9/25</a:t>
            </a:fld>
            <a:endParaRPr lang="en-US"/>
          </a:p>
        </p:txBody>
      </p:sp>
      <p:sp>
        <p:nvSpPr>
          <p:cNvPr id="3" name="Footer Placeholder 4">
            <a:extLst>
              <a:ext uri="{FF2B5EF4-FFF2-40B4-BE49-F238E27FC236}">
                <a16:creationId xmlns:a16="http://schemas.microsoft.com/office/drawing/2014/main" id="{5B3D64E0-4626-EB43-8326-6698463898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1A026AC-D838-2347-BBCF-AF62DCDE731C}"/>
              </a:ext>
            </a:extLst>
          </p:cNvPr>
          <p:cNvSpPr>
            <a:spLocks noGrp="1"/>
          </p:cNvSpPr>
          <p:nvPr>
            <p:ph type="sldNum" sz="quarter" idx="12"/>
          </p:nvPr>
        </p:nvSpPr>
        <p:spPr/>
        <p:txBody>
          <a:bodyPr/>
          <a:lstStyle>
            <a:lvl1pPr>
              <a:defRPr/>
            </a:lvl1pPr>
          </a:lstStyle>
          <a:p>
            <a:pPr>
              <a:defRPr/>
            </a:pPr>
            <a:fld id="{4F4E3BAC-FDE8-2B4B-B002-885E8FB85DEA}" type="slidenum">
              <a:rPr lang="en-US" altLang="en-US"/>
              <a:pPr>
                <a:defRPr/>
              </a:pPr>
              <a:t>‹#›</a:t>
            </a:fld>
            <a:endParaRPr lang="en-US" altLang="en-US"/>
          </a:p>
        </p:txBody>
      </p:sp>
    </p:spTree>
    <p:extLst>
      <p:ext uri="{BB962C8B-B14F-4D97-AF65-F5344CB8AC3E}">
        <p14:creationId xmlns:p14="http://schemas.microsoft.com/office/powerpoint/2010/main" val="2442418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18CC444D-820C-4040-8903-008C6F2465E6}"/>
              </a:ext>
            </a:extLst>
          </p:cNvPr>
          <p:cNvSpPr>
            <a:spLocks noGrp="1"/>
          </p:cNvSpPr>
          <p:nvPr>
            <p:ph type="dt" sz="half" idx="10"/>
          </p:nvPr>
        </p:nvSpPr>
        <p:spPr/>
        <p:txBody>
          <a:bodyPr/>
          <a:lstStyle>
            <a:lvl1pPr>
              <a:defRPr/>
            </a:lvl1pPr>
          </a:lstStyle>
          <a:p>
            <a:pPr>
              <a:defRPr/>
            </a:pPr>
            <a:fld id="{6C84D1C9-5A3F-B04E-9B1D-0E3C8948E815}" type="datetimeFigureOut">
              <a:rPr lang="en-US"/>
              <a:pPr>
                <a:defRPr/>
              </a:pPr>
              <a:t>11/9/25</a:t>
            </a:fld>
            <a:endParaRPr lang="en-US"/>
          </a:p>
        </p:txBody>
      </p:sp>
      <p:sp>
        <p:nvSpPr>
          <p:cNvPr id="6" name="Footer Placeholder 4">
            <a:extLst>
              <a:ext uri="{FF2B5EF4-FFF2-40B4-BE49-F238E27FC236}">
                <a16:creationId xmlns:a16="http://schemas.microsoft.com/office/drawing/2014/main" id="{B46A3B1D-5FD8-B74C-B224-6BDD048D8AE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4DF989-A756-794C-AC82-E03E34A1E78F}"/>
              </a:ext>
            </a:extLst>
          </p:cNvPr>
          <p:cNvSpPr>
            <a:spLocks noGrp="1"/>
          </p:cNvSpPr>
          <p:nvPr>
            <p:ph type="sldNum" sz="quarter" idx="12"/>
          </p:nvPr>
        </p:nvSpPr>
        <p:spPr/>
        <p:txBody>
          <a:bodyPr/>
          <a:lstStyle>
            <a:lvl1pPr>
              <a:defRPr/>
            </a:lvl1pPr>
          </a:lstStyle>
          <a:p>
            <a:pPr>
              <a:defRPr/>
            </a:pPr>
            <a:fld id="{EBAE9087-DCA8-664C-AEF5-D8BDBEDDDBA1}" type="slidenum">
              <a:rPr lang="en-US" altLang="en-US"/>
              <a:pPr>
                <a:defRPr/>
              </a:pPr>
              <a:t>‹#›</a:t>
            </a:fld>
            <a:endParaRPr lang="en-US" altLang="en-US"/>
          </a:p>
        </p:txBody>
      </p:sp>
    </p:spTree>
    <p:extLst>
      <p:ext uri="{BB962C8B-B14F-4D97-AF65-F5344CB8AC3E}">
        <p14:creationId xmlns:p14="http://schemas.microsoft.com/office/powerpoint/2010/main" val="3195878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F54AED5-2F7B-4C4F-8FB0-4F70E6E55396}"/>
              </a:ext>
            </a:extLst>
          </p:cNvPr>
          <p:cNvSpPr>
            <a:spLocks noGrp="1"/>
          </p:cNvSpPr>
          <p:nvPr>
            <p:ph type="dt" sz="half" idx="10"/>
          </p:nvPr>
        </p:nvSpPr>
        <p:spPr/>
        <p:txBody>
          <a:bodyPr/>
          <a:lstStyle>
            <a:lvl1pPr>
              <a:defRPr/>
            </a:lvl1pPr>
          </a:lstStyle>
          <a:p>
            <a:pPr>
              <a:defRPr/>
            </a:pPr>
            <a:fld id="{D3907D10-38A0-7946-BF17-3E5F4A7FDCEA}" type="datetimeFigureOut">
              <a:rPr lang="en-US"/>
              <a:pPr>
                <a:defRPr/>
              </a:pPr>
              <a:t>11/9/25</a:t>
            </a:fld>
            <a:endParaRPr lang="en-US"/>
          </a:p>
        </p:txBody>
      </p:sp>
      <p:sp>
        <p:nvSpPr>
          <p:cNvPr id="6" name="Footer Placeholder 4">
            <a:extLst>
              <a:ext uri="{FF2B5EF4-FFF2-40B4-BE49-F238E27FC236}">
                <a16:creationId xmlns:a16="http://schemas.microsoft.com/office/drawing/2014/main" id="{1C54C8AE-CF6D-AD4C-A9A5-E8DA837A14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DF3DDA-FAF1-A44E-A24A-8511F17E8F50}"/>
              </a:ext>
            </a:extLst>
          </p:cNvPr>
          <p:cNvSpPr>
            <a:spLocks noGrp="1"/>
          </p:cNvSpPr>
          <p:nvPr>
            <p:ph type="sldNum" sz="quarter" idx="12"/>
          </p:nvPr>
        </p:nvSpPr>
        <p:spPr/>
        <p:txBody>
          <a:bodyPr/>
          <a:lstStyle>
            <a:lvl1pPr>
              <a:defRPr/>
            </a:lvl1pPr>
          </a:lstStyle>
          <a:p>
            <a:pPr>
              <a:defRPr/>
            </a:pPr>
            <a:fld id="{1E159147-4CBC-8C4D-A16C-0859E9AC5FEF}" type="slidenum">
              <a:rPr lang="en-US" altLang="en-US"/>
              <a:pPr>
                <a:defRPr/>
              </a:pPr>
              <a:t>‹#›</a:t>
            </a:fld>
            <a:endParaRPr lang="en-US" altLang="en-US"/>
          </a:p>
        </p:txBody>
      </p:sp>
    </p:spTree>
    <p:extLst>
      <p:ext uri="{BB962C8B-B14F-4D97-AF65-F5344CB8AC3E}">
        <p14:creationId xmlns:p14="http://schemas.microsoft.com/office/powerpoint/2010/main" val="289093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485B8B-2447-FA4E-9A93-F518EDBAD233}"/>
              </a:ext>
            </a:extLst>
          </p:cNvPr>
          <p:cNvSpPr>
            <a:spLocks noGrp="1"/>
          </p:cNvSpPr>
          <p:nvPr>
            <p:ph type="dt" sz="half" idx="10"/>
          </p:nvPr>
        </p:nvSpPr>
        <p:spPr/>
        <p:txBody>
          <a:bodyPr/>
          <a:lstStyle>
            <a:lvl1pPr defTabSz="914400" eaLnBrk="0" hangingPunct="0">
              <a:defRPr/>
            </a:lvl1pPr>
          </a:lstStyle>
          <a:p>
            <a:pPr>
              <a:defRPr/>
            </a:pPr>
            <a:fld id="{D619D5AE-E3AF-6746-9375-93AF20229E22}" type="datetimeFigureOut">
              <a:rPr lang="en-US" altLang="en-US"/>
              <a:pPr>
                <a:defRPr/>
              </a:pPr>
              <a:t>11/9/25</a:t>
            </a:fld>
            <a:endParaRPr lang="en-US" altLang="en-US"/>
          </a:p>
        </p:txBody>
      </p:sp>
      <p:sp>
        <p:nvSpPr>
          <p:cNvPr id="5" name="Slide Number Placeholder 5">
            <a:extLst>
              <a:ext uri="{FF2B5EF4-FFF2-40B4-BE49-F238E27FC236}">
                <a16:creationId xmlns:a16="http://schemas.microsoft.com/office/drawing/2014/main" id="{9A7833E3-D71F-B546-B647-EF1F6307518F}"/>
              </a:ext>
            </a:extLst>
          </p:cNvPr>
          <p:cNvSpPr>
            <a:spLocks noGrp="1"/>
          </p:cNvSpPr>
          <p:nvPr>
            <p:ph type="sldNum" sz="quarter" idx="11"/>
          </p:nvPr>
        </p:nvSpPr>
        <p:spPr/>
        <p:txBody>
          <a:bodyPr/>
          <a:lstStyle>
            <a:lvl1pPr defTabSz="914400" eaLnBrk="0" hangingPunct="0">
              <a:defRPr/>
            </a:lvl1pPr>
          </a:lstStyle>
          <a:p>
            <a:pPr>
              <a:defRPr/>
            </a:pPr>
            <a:fld id="{89CF7FDC-8070-8D40-B841-151F9B005B86}" type="slidenum">
              <a:rPr lang="en-US" altLang="en-US"/>
              <a:pPr>
                <a:defRPr/>
              </a:pPr>
              <a:t>‹#›</a:t>
            </a:fld>
            <a:endParaRPr lang="en-US" altLang="en-US"/>
          </a:p>
        </p:txBody>
      </p:sp>
    </p:spTree>
    <p:extLst>
      <p:ext uri="{BB962C8B-B14F-4D97-AF65-F5344CB8AC3E}">
        <p14:creationId xmlns:p14="http://schemas.microsoft.com/office/powerpoint/2010/main" val="3532613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0D731-0557-4742-A226-CB2D89A69135}"/>
              </a:ext>
            </a:extLst>
          </p:cNvPr>
          <p:cNvSpPr>
            <a:spLocks noGrp="1"/>
          </p:cNvSpPr>
          <p:nvPr>
            <p:ph type="dt" sz="half" idx="10"/>
          </p:nvPr>
        </p:nvSpPr>
        <p:spPr/>
        <p:txBody>
          <a:bodyPr/>
          <a:lstStyle>
            <a:lvl1pPr>
              <a:defRPr/>
            </a:lvl1pPr>
          </a:lstStyle>
          <a:p>
            <a:pPr>
              <a:defRPr/>
            </a:pPr>
            <a:fld id="{4173BD0D-70C9-FD46-AB24-F861D9E7CAB0}" type="datetimeFigureOut">
              <a:rPr lang="en-US"/>
              <a:pPr>
                <a:defRPr/>
              </a:pPr>
              <a:t>11/9/25</a:t>
            </a:fld>
            <a:endParaRPr lang="en-US"/>
          </a:p>
        </p:txBody>
      </p:sp>
      <p:sp>
        <p:nvSpPr>
          <p:cNvPr id="5" name="Footer Placeholder 4">
            <a:extLst>
              <a:ext uri="{FF2B5EF4-FFF2-40B4-BE49-F238E27FC236}">
                <a16:creationId xmlns:a16="http://schemas.microsoft.com/office/drawing/2014/main" id="{8E48F3F8-3D1F-8443-8553-51DB510DB6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84EE056-BEDC-E14A-A55D-9092217BF896}"/>
              </a:ext>
            </a:extLst>
          </p:cNvPr>
          <p:cNvSpPr>
            <a:spLocks noGrp="1"/>
          </p:cNvSpPr>
          <p:nvPr>
            <p:ph type="sldNum" sz="quarter" idx="12"/>
          </p:nvPr>
        </p:nvSpPr>
        <p:spPr/>
        <p:txBody>
          <a:bodyPr/>
          <a:lstStyle>
            <a:lvl1pPr>
              <a:defRPr/>
            </a:lvl1pPr>
          </a:lstStyle>
          <a:p>
            <a:pPr>
              <a:defRPr/>
            </a:pPr>
            <a:fld id="{FA3EFCC0-B2A6-9E4F-A0B7-8A74B2E3E70B}" type="slidenum">
              <a:rPr lang="en-US" altLang="en-US"/>
              <a:pPr>
                <a:defRPr/>
              </a:pPr>
              <a:t>‹#›</a:t>
            </a:fld>
            <a:endParaRPr lang="en-US" altLang="en-US"/>
          </a:p>
        </p:txBody>
      </p:sp>
    </p:spTree>
    <p:extLst>
      <p:ext uri="{BB962C8B-B14F-4D97-AF65-F5344CB8AC3E}">
        <p14:creationId xmlns:p14="http://schemas.microsoft.com/office/powerpoint/2010/main" val="377891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8D975-52DE-8142-A1F5-64689F76B747}"/>
              </a:ext>
            </a:extLst>
          </p:cNvPr>
          <p:cNvSpPr>
            <a:spLocks noGrp="1"/>
          </p:cNvSpPr>
          <p:nvPr>
            <p:ph type="dt" sz="half" idx="10"/>
          </p:nvPr>
        </p:nvSpPr>
        <p:spPr/>
        <p:txBody>
          <a:bodyPr/>
          <a:lstStyle>
            <a:lvl1pPr>
              <a:defRPr/>
            </a:lvl1pPr>
          </a:lstStyle>
          <a:p>
            <a:pPr>
              <a:defRPr/>
            </a:pPr>
            <a:fld id="{E2B6E9AB-F64A-3748-9A9E-0889A840FF17}" type="datetimeFigureOut">
              <a:rPr lang="en-US"/>
              <a:pPr>
                <a:defRPr/>
              </a:pPr>
              <a:t>11/9/25</a:t>
            </a:fld>
            <a:endParaRPr lang="en-US"/>
          </a:p>
        </p:txBody>
      </p:sp>
      <p:sp>
        <p:nvSpPr>
          <p:cNvPr id="5" name="Footer Placeholder 4">
            <a:extLst>
              <a:ext uri="{FF2B5EF4-FFF2-40B4-BE49-F238E27FC236}">
                <a16:creationId xmlns:a16="http://schemas.microsoft.com/office/drawing/2014/main" id="{131416B3-9604-0D49-B81E-CA0146C6D1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BCAF4CD-AB00-9442-9BDF-748E8FED5A35}"/>
              </a:ext>
            </a:extLst>
          </p:cNvPr>
          <p:cNvSpPr>
            <a:spLocks noGrp="1"/>
          </p:cNvSpPr>
          <p:nvPr>
            <p:ph type="sldNum" sz="quarter" idx="12"/>
          </p:nvPr>
        </p:nvSpPr>
        <p:spPr/>
        <p:txBody>
          <a:bodyPr/>
          <a:lstStyle>
            <a:lvl1pPr>
              <a:defRPr/>
            </a:lvl1pPr>
          </a:lstStyle>
          <a:p>
            <a:pPr>
              <a:defRPr/>
            </a:pPr>
            <a:fld id="{493A2748-9A3A-3C4D-832F-F9181766ECE0}" type="slidenum">
              <a:rPr lang="en-US" altLang="en-US"/>
              <a:pPr>
                <a:defRPr/>
              </a:pPr>
              <a:t>‹#›</a:t>
            </a:fld>
            <a:endParaRPr lang="en-US" altLang="en-US"/>
          </a:p>
        </p:txBody>
      </p:sp>
    </p:spTree>
    <p:extLst>
      <p:ext uri="{BB962C8B-B14F-4D97-AF65-F5344CB8AC3E}">
        <p14:creationId xmlns:p14="http://schemas.microsoft.com/office/powerpoint/2010/main" val="143567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10" descr="master_bg.png">
            <a:extLst>
              <a:ext uri="{FF2B5EF4-FFF2-40B4-BE49-F238E27FC236}">
                <a16:creationId xmlns:a16="http://schemas.microsoft.com/office/drawing/2014/main" id="{7316053E-727D-4E4C-8F35-3FF395A4D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422E7AA-BBCA-D242-AA98-69EB2E41C467}"/>
              </a:ext>
            </a:extLst>
          </p:cNvPr>
          <p:cNvSpPr/>
          <p:nvPr/>
        </p:nvSpPr>
        <p:spPr>
          <a:xfrm>
            <a:off x="609600" y="0"/>
            <a:ext cx="732155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BF8D568E-C27E-5B48-8DD9-FEECD9F517B5}"/>
              </a:ext>
            </a:extLst>
          </p:cNvPr>
          <p:cNvSpPr/>
          <p:nvPr userDrawn="1"/>
        </p:nvSpPr>
        <p:spPr>
          <a:xfrm>
            <a:off x="0" y="0"/>
            <a:ext cx="6096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999744"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99744"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80248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7936D0-C1C1-9648-8C00-865A935E5DA7}"/>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00C0B561-9B32-CC4D-A993-AB5CCAEE231C}"/>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2"/>
          </p:nvPr>
        </p:nvSpPr>
        <p:spPr>
          <a:xfrm>
            <a:off x="1255257" y="1600200"/>
            <a:ext cx="10513409" cy="419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a:extLst>
              <a:ext uri="{FF2B5EF4-FFF2-40B4-BE49-F238E27FC236}">
                <a16:creationId xmlns:a16="http://schemas.microsoft.com/office/drawing/2014/main" id="{A17F4DEA-A18B-A348-AD44-EBBAE1F34A2B}"/>
              </a:ext>
            </a:extLst>
          </p:cNvPr>
          <p:cNvSpPr>
            <a:spLocks noGrp="1"/>
          </p:cNvSpPr>
          <p:nvPr>
            <p:ph type="sldNum" sz="quarter" idx="13"/>
          </p:nvPr>
        </p:nvSpPr>
        <p:spPr/>
        <p:txBody>
          <a:bodyPr/>
          <a:lstStyle>
            <a:lvl1pPr>
              <a:defRPr/>
            </a:lvl1pPr>
          </a:lstStyle>
          <a:p>
            <a:pPr>
              <a:defRPr/>
            </a:pPr>
            <a:fld id="{10FF51F4-D9F4-804F-83E1-4EDC250D5DDD}" type="slidenum">
              <a:rPr lang="en-US" altLang="en-US"/>
              <a:pPr>
                <a:defRPr/>
              </a:pPr>
              <a:t>‹#›</a:t>
            </a:fld>
            <a:endParaRPr lang="en-US" altLang="en-US"/>
          </a:p>
        </p:txBody>
      </p:sp>
    </p:spTree>
    <p:extLst>
      <p:ext uri="{BB962C8B-B14F-4D97-AF65-F5344CB8AC3E}">
        <p14:creationId xmlns:p14="http://schemas.microsoft.com/office/powerpoint/2010/main" val="286290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D3C0F6-3FBB-CA4B-9868-A7AFA75CB31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FC4C417D-D5CB-AD46-96BE-26D320EAB9F0}"/>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55258"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6677606"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3">
            <a:extLst>
              <a:ext uri="{FF2B5EF4-FFF2-40B4-BE49-F238E27FC236}">
                <a16:creationId xmlns:a16="http://schemas.microsoft.com/office/drawing/2014/main" id="{526EC13D-F426-9B4E-AADC-0B6A6DA8DF11}"/>
              </a:ext>
            </a:extLst>
          </p:cNvPr>
          <p:cNvSpPr>
            <a:spLocks noGrp="1"/>
          </p:cNvSpPr>
          <p:nvPr>
            <p:ph type="sldNum" sz="quarter" idx="13"/>
          </p:nvPr>
        </p:nvSpPr>
        <p:spPr/>
        <p:txBody>
          <a:bodyPr/>
          <a:lstStyle>
            <a:lvl1pPr>
              <a:defRPr/>
            </a:lvl1pPr>
          </a:lstStyle>
          <a:p>
            <a:pPr>
              <a:defRPr/>
            </a:pPr>
            <a:fld id="{3C80A8C8-883D-EC4B-AF54-E067166F07D9}" type="slidenum">
              <a:rPr lang="en-US" altLang="en-US"/>
              <a:pPr>
                <a:defRPr/>
              </a:pPr>
              <a:t>‹#›</a:t>
            </a:fld>
            <a:endParaRPr lang="en-US" altLang="en-US"/>
          </a:p>
        </p:txBody>
      </p:sp>
    </p:spTree>
    <p:extLst>
      <p:ext uri="{BB962C8B-B14F-4D97-AF65-F5344CB8AC3E}">
        <p14:creationId xmlns:p14="http://schemas.microsoft.com/office/powerpoint/2010/main" val="3136931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4E5DEB-4545-1348-89C5-6C3961ED8D3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2DF52239-1B50-EC49-980A-86C5C2FCC09F}"/>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1255257" y="1600201"/>
            <a:ext cx="9753600" cy="3657600"/>
          </a:xfrm>
        </p:spPr>
        <p:txBody>
          <a:bodyPr rtlCol="0">
            <a:noAutofit/>
          </a:body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1267884" y="5399088"/>
            <a:ext cx="4713817" cy="444500"/>
          </a:xfrm>
        </p:spPr>
        <p:txBody>
          <a:bodyPr/>
          <a:lstStyle>
            <a:lvl1pPr marL="0" indent="0">
              <a:buFont typeface="Arial"/>
              <a:buNone/>
              <a:defRPr sz="1400">
                <a:solidFill>
                  <a:schemeClr val="tx2"/>
                </a:solidFill>
              </a:defRPr>
            </a:lvl1pPr>
          </a:lstStyle>
          <a:p>
            <a:pPr lvl="0"/>
            <a:r>
              <a:rPr lang="en-US"/>
              <a:t>Edit Master text styles</a:t>
            </a:r>
          </a:p>
        </p:txBody>
      </p:sp>
      <p:sp>
        <p:nvSpPr>
          <p:cNvPr id="7" name="Slide Number Placeholder 13">
            <a:extLst>
              <a:ext uri="{FF2B5EF4-FFF2-40B4-BE49-F238E27FC236}">
                <a16:creationId xmlns:a16="http://schemas.microsoft.com/office/drawing/2014/main" id="{A8761048-8370-6C45-A128-67D6762EEDBF}"/>
              </a:ext>
            </a:extLst>
          </p:cNvPr>
          <p:cNvSpPr>
            <a:spLocks noGrp="1"/>
          </p:cNvSpPr>
          <p:nvPr>
            <p:ph type="sldNum" sz="quarter" idx="12"/>
          </p:nvPr>
        </p:nvSpPr>
        <p:spPr/>
        <p:txBody>
          <a:bodyPr/>
          <a:lstStyle>
            <a:lvl1pPr>
              <a:defRPr/>
            </a:lvl1pPr>
          </a:lstStyle>
          <a:p>
            <a:pPr>
              <a:defRPr/>
            </a:pPr>
            <a:fld id="{627C8BD2-3916-5C45-814A-4AC312339E74}" type="slidenum">
              <a:rPr lang="en-US" altLang="en-US"/>
              <a:pPr>
                <a:defRPr/>
              </a:pPr>
              <a:t>‹#›</a:t>
            </a:fld>
            <a:endParaRPr lang="en-US" altLang="en-US"/>
          </a:p>
        </p:txBody>
      </p:sp>
    </p:spTree>
    <p:extLst>
      <p:ext uri="{BB962C8B-B14F-4D97-AF65-F5344CB8AC3E}">
        <p14:creationId xmlns:p14="http://schemas.microsoft.com/office/powerpoint/2010/main" val="21096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3C1C4D-9139-8946-8503-04702A3B7EA8}"/>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C371D41E-A7DB-7947-B1F7-689F3708F452}"/>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a:extLst>
              <a:ext uri="{FF2B5EF4-FFF2-40B4-BE49-F238E27FC236}">
                <a16:creationId xmlns:a16="http://schemas.microsoft.com/office/drawing/2014/main" id="{D8990079-D1D0-3E44-ACEB-EB029C205CB9}"/>
              </a:ext>
            </a:extLst>
          </p:cNvPr>
          <p:cNvSpPr>
            <a:spLocks noGrp="1"/>
          </p:cNvSpPr>
          <p:nvPr>
            <p:ph type="sldNum" sz="quarter" idx="10"/>
          </p:nvPr>
        </p:nvSpPr>
        <p:spPr/>
        <p:txBody>
          <a:bodyPr/>
          <a:lstStyle>
            <a:lvl1pPr>
              <a:defRPr/>
            </a:lvl1pPr>
          </a:lstStyle>
          <a:p>
            <a:pPr>
              <a:defRPr/>
            </a:pPr>
            <a:fld id="{418EA199-BDA1-F249-8BD8-CCE89A29650E}" type="slidenum">
              <a:rPr lang="en-US" altLang="en-US"/>
              <a:pPr>
                <a:defRPr/>
              </a:pPr>
              <a:t>‹#›</a:t>
            </a:fld>
            <a:endParaRPr lang="en-US" altLang="en-US"/>
          </a:p>
        </p:txBody>
      </p:sp>
    </p:spTree>
    <p:extLst>
      <p:ext uri="{BB962C8B-B14F-4D97-AF65-F5344CB8AC3E}">
        <p14:creationId xmlns:p14="http://schemas.microsoft.com/office/powerpoint/2010/main" val="1890945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93CBA-FD8F-4F40-8066-990269B5E9E6}"/>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B8465E11-A953-0345-B3B5-B89A1CC5330C}"/>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7F79411-5F3A-D04B-9E6C-21A04D312D7E}"/>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2270620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A2C5D-91AC-744A-A17B-EB9F97D85590}"/>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2ECF26E-4D1A-3C4F-B792-4090C918DE93}"/>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7FEB8B1B-A725-CA46-A131-D571F93CC235}"/>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Picture Placeholder 5"/>
          <p:cNvSpPr>
            <a:spLocks noGrp="1"/>
          </p:cNvSpPr>
          <p:nvPr>
            <p:ph type="pic" sz="quarter" idx="10"/>
          </p:nvPr>
        </p:nvSpPr>
        <p:spPr>
          <a:xfrm>
            <a:off x="609600" y="1"/>
            <a:ext cx="6705600" cy="6857999"/>
          </a:xfrm>
        </p:spPr>
        <p:txBody>
          <a:bodyPr rtlCol="0">
            <a:noAutofit/>
          </a:bodyPr>
          <a:lstStyle/>
          <a:p>
            <a:pPr lvl="0"/>
            <a:r>
              <a:rPr lang="en-US" noProof="0"/>
              <a:t>Click icon to add picture</a:t>
            </a:r>
            <a:endParaRPr lang="en-US" noProof="0" dirty="0"/>
          </a:p>
        </p:txBody>
      </p:sp>
      <p:sp>
        <p:nvSpPr>
          <p:cNvPr id="12" name="Content Placeholder 2"/>
          <p:cNvSpPr>
            <a:spLocks noGrp="1"/>
          </p:cNvSpPr>
          <p:nvPr>
            <p:ph sz="half" idx="11"/>
          </p:nvPr>
        </p:nvSpPr>
        <p:spPr>
          <a:xfrm>
            <a:off x="7501467" y="914401"/>
            <a:ext cx="42672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521299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48E5DB-CFC0-F841-BA8A-EAFA5C07B49A}"/>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4BF1E32F-D9CA-2A44-80EA-CE026A595B0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2707934F-F02C-8345-A7C1-B00F909B5747}"/>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7"/>
          <p:cNvSpPr>
            <a:spLocks noGrp="1"/>
          </p:cNvSpPr>
          <p:nvPr>
            <p:ph type="pic" sz="quarter" idx="10"/>
          </p:nvPr>
        </p:nvSpPr>
        <p:spPr>
          <a:xfrm>
            <a:off x="609600" y="1"/>
            <a:ext cx="11582400" cy="6857999"/>
          </a:xfrm>
        </p:spPr>
        <p:txBody>
          <a:bodyPr rtlCol="0">
            <a:noAutofit/>
          </a:bodyPr>
          <a:lstStyle/>
          <a:p>
            <a:pPr lvl="0"/>
            <a:r>
              <a:rPr lang="en-US" noProof="0"/>
              <a:t>Click icon to add picture</a:t>
            </a:r>
          </a:p>
        </p:txBody>
      </p:sp>
    </p:spTree>
    <p:extLst>
      <p:ext uri="{BB962C8B-B14F-4D97-AF65-F5344CB8AC3E}">
        <p14:creationId xmlns:p14="http://schemas.microsoft.com/office/powerpoint/2010/main" val="88191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E2FCBB2B-30C3-BF44-9DAB-5B9C4CE6D920}"/>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747966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F4585-46E7-6D48-90F1-E78B4C917CDD}"/>
              </a:ext>
            </a:extLst>
          </p:cNvPr>
          <p:cNvSpPr/>
          <p:nvPr userDrawn="1"/>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5F8BC90A-714B-5C43-A398-E3874D355204}"/>
              </a:ext>
            </a:extLst>
          </p:cNvPr>
          <p:cNvSpPr/>
          <p:nvPr userDrawn="1"/>
        </p:nvSpPr>
        <p:spPr>
          <a:xfrm>
            <a:off x="609600" y="0"/>
            <a:ext cx="426085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C1D41BB0-B447-3D42-8A04-305D90E1A3A3}"/>
              </a:ext>
            </a:extLst>
          </p:cNvPr>
          <p:cNvSpPr/>
          <p:nvPr userDrawn="1"/>
        </p:nvSpPr>
        <p:spPr>
          <a:xfrm>
            <a:off x="4870450" y="0"/>
            <a:ext cx="731678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28627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46A8DA-5134-0B46-AD1C-B6655156315B}"/>
              </a:ext>
            </a:extLst>
          </p:cNvPr>
          <p:cNvSpPr/>
          <p:nvPr/>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FF96CDE2-637C-754F-A92E-8E80A98AD235}"/>
              </a:ext>
            </a:extLst>
          </p:cNvPr>
          <p:cNvSpPr/>
          <p:nvPr/>
        </p:nvSpPr>
        <p:spPr>
          <a:xfrm>
            <a:off x="4876800" y="0"/>
            <a:ext cx="7315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10"/>
          <p:cNvSpPr>
            <a:spLocks noGrp="1"/>
          </p:cNvSpPr>
          <p:nvPr>
            <p:ph type="pic" sz="quarter" idx="10"/>
          </p:nvPr>
        </p:nvSpPr>
        <p:spPr>
          <a:xfrm>
            <a:off x="609600" y="0"/>
            <a:ext cx="4266419" cy="6858000"/>
          </a:xfrm>
        </p:spPr>
        <p:txBody>
          <a:bodyPr rtlCol="0">
            <a:noAutofit/>
          </a:bodyPr>
          <a:lstStyle/>
          <a:p>
            <a:pPr lvl="0"/>
            <a:r>
              <a:rPr lang="en-US" noProof="0"/>
              <a:t>Click icon to add picture</a:t>
            </a:r>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4080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FFD051E7-B42E-F244-9DD0-C168E48957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23800F3A-DE99-A346-B627-B319D32743A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34FEBE9A-25C2-FB49-865A-CA3A5269A5A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224D8882-41D5-0145-BBBC-F7626DD8AB44}"/>
              </a:ext>
            </a:extLst>
          </p:cNvPr>
          <p:cNvSpPr>
            <a:spLocks noGrp="1"/>
          </p:cNvSpPr>
          <p:nvPr>
            <p:ph type="dt" sz="half" idx="10"/>
          </p:nvPr>
        </p:nvSpPr>
        <p:spPr/>
        <p:txBody>
          <a:bodyPr/>
          <a:lstStyle>
            <a:lvl1pPr defTabSz="914400" eaLnBrk="0" hangingPunct="0">
              <a:defRPr/>
            </a:lvl1pPr>
          </a:lstStyle>
          <a:p>
            <a:pPr>
              <a:defRPr/>
            </a:pPr>
            <a:fld id="{55A48998-ADC1-EB47-9D2D-C6CDD0A95594}" type="datetimeFigureOut">
              <a:rPr lang="en-US" altLang="en-US"/>
              <a:pPr>
                <a:defRPr/>
              </a:pPr>
              <a:t>11/9/25</a:t>
            </a:fld>
            <a:endParaRPr lang="en-US" altLang="en-US"/>
          </a:p>
        </p:txBody>
      </p:sp>
      <p:sp>
        <p:nvSpPr>
          <p:cNvPr id="7" name="Footer Placeholder 4">
            <a:extLst>
              <a:ext uri="{FF2B5EF4-FFF2-40B4-BE49-F238E27FC236}">
                <a16:creationId xmlns:a16="http://schemas.microsoft.com/office/drawing/2014/main" id="{90C5585C-0543-9D45-AA0C-D8332C6DAF30}"/>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04E508B-6137-EA4A-84D9-250B1B3C6985}"/>
              </a:ext>
            </a:extLst>
          </p:cNvPr>
          <p:cNvSpPr>
            <a:spLocks noGrp="1"/>
          </p:cNvSpPr>
          <p:nvPr>
            <p:ph type="sldNum" sz="quarter" idx="12"/>
          </p:nvPr>
        </p:nvSpPr>
        <p:spPr/>
        <p:txBody>
          <a:bodyPr/>
          <a:lstStyle>
            <a:lvl1pPr defTabSz="914400" eaLnBrk="0" hangingPunct="0">
              <a:defRPr/>
            </a:lvl1pPr>
          </a:lstStyle>
          <a:p>
            <a:pPr>
              <a:defRPr/>
            </a:pPr>
            <a:fld id="{0B94D1DA-631B-C746-8851-C874C1C29932}" type="slidenum">
              <a:rPr lang="en-US" altLang="en-US"/>
              <a:pPr>
                <a:defRPr/>
              </a:pPr>
              <a:t>‹#›</a:t>
            </a:fld>
            <a:endParaRPr lang="en-US" altLang="en-US"/>
          </a:p>
        </p:txBody>
      </p:sp>
    </p:spTree>
    <p:extLst>
      <p:ext uri="{BB962C8B-B14F-4D97-AF65-F5344CB8AC3E}">
        <p14:creationId xmlns:p14="http://schemas.microsoft.com/office/powerpoint/2010/main" val="534691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8533C1-98AC-3B41-827E-FD0EA854EB2D}"/>
              </a:ext>
            </a:extLst>
          </p:cNvPr>
          <p:cNvSpPr>
            <a:spLocks noGrp="1"/>
          </p:cNvSpPr>
          <p:nvPr>
            <p:ph type="dt" sz="half" idx="10"/>
          </p:nvPr>
        </p:nvSpPr>
        <p:spPr/>
        <p:txBody>
          <a:bodyPr/>
          <a:lstStyle>
            <a:lvl1pPr defTabSz="914400" eaLnBrk="0" hangingPunct="0">
              <a:defRPr/>
            </a:lvl1pPr>
          </a:lstStyle>
          <a:p>
            <a:pPr>
              <a:defRPr/>
            </a:pPr>
            <a:fld id="{70182FDE-48C9-9445-B183-235B72CBBB5D}" type="datetimeFigureOut">
              <a:rPr lang="en-US" altLang="en-US"/>
              <a:pPr>
                <a:defRPr/>
              </a:pPr>
              <a:t>11/9/25</a:t>
            </a:fld>
            <a:endParaRPr lang="en-US" altLang="en-US"/>
          </a:p>
        </p:txBody>
      </p:sp>
      <p:sp>
        <p:nvSpPr>
          <p:cNvPr id="5" name="Slide Number Placeholder 5">
            <a:extLst>
              <a:ext uri="{FF2B5EF4-FFF2-40B4-BE49-F238E27FC236}">
                <a16:creationId xmlns:a16="http://schemas.microsoft.com/office/drawing/2014/main" id="{1DDCB120-FAF2-3A47-80A5-675BFFAB4D5D}"/>
              </a:ext>
            </a:extLst>
          </p:cNvPr>
          <p:cNvSpPr>
            <a:spLocks noGrp="1"/>
          </p:cNvSpPr>
          <p:nvPr>
            <p:ph type="sldNum" sz="quarter" idx="11"/>
          </p:nvPr>
        </p:nvSpPr>
        <p:spPr/>
        <p:txBody>
          <a:bodyPr/>
          <a:lstStyle>
            <a:lvl1pPr defTabSz="914400" eaLnBrk="0" hangingPunct="0">
              <a:defRPr/>
            </a:lvl1pPr>
          </a:lstStyle>
          <a:p>
            <a:pPr>
              <a:defRPr/>
            </a:pPr>
            <a:fld id="{2B52CA7A-1A12-5F45-9AB8-6787AB16FBF3}" type="slidenum">
              <a:rPr lang="en-US" altLang="en-US"/>
              <a:pPr>
                <a:defRPr/>
              </a:pPr>
              <a:t>‹#›</a:t>
            </a:fld>
            <a:endParaRPr lang="en-US" altLang="en-US"/>
          </a:p>
        </p:txBody>
      </p:sp>
    </p:spTree>
    <p:extLst>
      <p:ext uri="{BB962C8B-B14F-4D97-AF65-F5344CB8AC3E}">
        <p14:creationId xmlns:p14="http://schemas.microsoft.com/office/powerpoint/2010/main" val="2901568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1633BFAF-BB65-0F48-AF47-D475F11D6524}"/>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3603490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64EC2D-8428-A24F-AAEA-D4964C54920C}"/>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930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7CA4A825-1CA3-0A40-B104-1FC8CAEB8416}"/>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147444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0586C4B-EAF1-8041-B596-1AA5473F8115}"/>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379443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B3D3BA8B-E400-A347-8E76-50B1DCB33B3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07909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3508B678-5C15-2844-B241-9F48DDA8E41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96360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9BF069-4748-054E-BFAA-499E2AF7C8AB}"/>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69826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C4F67EF3-C9E4-4B4E-8049-2DE42C3BD4C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772853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A21D47A0-F05D-D940-9B0A-B211A2CAE1FE}"/>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5176211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v2">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3420B86-840D-874A-B97B-5F59B572CD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7938"/>
            <a:ext cx="121983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664A421-97FC-4446-B80C-A0D0EB0AA8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161" b="-2298"/>
          <a:stretch>
            <a:fillRect/>
          </a:stretch>
        </p:blipFill>
        <p:spPr bwMode="auto">
          <a:xfrm>
            <a:off x="10463213" y="6153150"/>
            <a:ext cx="14065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38200" y="206863"/>
            <a:ext cx="10515599" cy="2289052"/>
          </a:xfrm>
        </p:spPr>
        <p:txBody>
          <a:bodyPr anchor="b">
            <a:normAutofit/>
          </a:bodyPr>
          <a:lstStyle>
            <a:lvl1pPr algn="l">
              <a:defRPr sz="4800"/>
            </a:lvl1pPr>
          </a:lstStyle>
          <a:p>
            <a:r>
              <a:rPr lang="en-US" dirty="0"/>
              <a:t>Click to edit Master title style</a:t>
            </a:r>
          </a:p>
        </p:txBody>
      </p:sp>
      <p:sp>
        <p:nvSpPr>
          <p:cNvPr id="3" name="Subtitle 2"/>
          <p:cNvSpPr>
            <a:spLocks noGrp="1"/>
          </p:cNvSpPr>
          <p:nvPr>
            <p:ph type="subTitle" idx="1"/>
          </p:nvPr>
        </p:nvSpPr>
        <p:spPr>
          <a:xfrm>
            <a:off x="838200" y="3084417"/>
            <a:ext cx="10515599" cy="1686875"/>
          </a:xfrm>
        </p:spPr>
        <p:txBody>
          <a:bodyPr>
            <a:normAutofit/>
          </a:bodyPr>
          <a:lstStyle>
            <a:lvl1pPr marL="0" indent="0" algn="l">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Footer Placeholder 3">
            <a:extLst>
              <a:ext uri="{FF2B5EF4-FFF2-40B4-BE49-F238E27FC236}">
                <a16:creationId xmlns:a16="http://schemas.microsoft.com/office/drawing/2014/main" id="{E29618C6-E6C3-AE48-9A67-1A4DA2408AE8}"/>
              </a:ext>
            </a:extLst>
          </p:cNvPr>
          <p:cNvSpPr>
            <a:spLocks noGrp="1"/>
          </p:cNvSpPr>
          <p:nvPr>
            <p:ph type="ftr" sz="quarter" idx="10"/>
          </p:nvPr>
        </p:nvSpPr>
        <p:spPr/>
        <p:txBody>
          <a:bodyPr/>
          <a:lstStyle>
            <a:lvl1pPr>
              <a:defRPr/>
            </a:lvl1pPr>
          </a:lstStyle>
          <a:p>
            <a:pPr>
              <a:defRPr/>
            </a:pPr>
            <a:r>
              <a:rPr lang="en-US"/>
              <a:t>www.acmg.net</a:t>
            </a:r>
            <a:endParaRPr lang="en-US" dirty="0"/>
          </a:p>
        </p:txBody>
      </p:sp>
      <p:sp>
        <p:nvSpPr>
          <p:cNvPr id="7" name="Slide Number Placeholder 4">
            <a:extLst>
              <a:ext uri="{FF2B5EF4-FFF2-40B4-BE49-F238E27FC236}">
                <a16:creationId xmlns:a16="http://schemas.microsoft.com/office/drawing/2014/main" id="{2D35000E-8559-304C-9028-1D9E93828CA4}"/>
              </a:ext>
            </a:extLst>
          </p:cNvPr>
          <p:cNvSpPr>
            <a:spLocks noGrp="1"/>
          </p:cNvSpPr>
          <p:nvPr>
            <p:ph type="sldNum" sz="quarter" idx="11"/>
          </p:nvPr>
        </p:nvSpPr>
        <p:spPr/>
        <p:txBody>
          <a:bodyPr/>
          <a:lstStyle>
            <a:lvl1pPr>
              <a:defRPr/>
            </a:lvl1pPr>
          </a:lstStyle>
          <a:p>
            <a:pPr>
              <a:defRPr/>
            </a:pPr>
            <a:fld id="{E8749F49-1A31-AE43-919E-3C037E7FC85A}" type="slidenum">
              <a:rPr lang="en-US" altLang="en-US"/>
              <a:pPr>
                <a:defRPr/>
              </a:pPr>
              <a:t>‹#›</a:t>
            </a:fld>
            <a:endParaRPr lang="en-US" altLang="en-US"/>
          </a:p>
        </p:txBody>
      </p:sp>
    </p:spTree>
    <p:extLst>
      <p:ext uri="{BB962C8B-B14F-4D97-AF65-F5344CB8AC3E}">
        <p14:creationId xmlns:p14="http://schemas.microsoft.com/office/powerpoint/2010/main" val="1741002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07325-90E0-F744-8BD2-7D7EDAA585DD}"/>
              </a:ext>
            </a:extLst>
          </p:cNvPr>
          <p:cNvSpPr>
            <a:spLocks noGrp="1"/>
          </p:cNvSpPr>
          <p:nvPr>
            <p:ph type="dt" sz="half" idx="10"/>
          </p:nvPr>
        </p:nvSpPr>
        <p:spPr/>
        <p:txBody>
          <a:bodyPr/>
          <a:lstStyle>
            <a:lvl1pPr>
              <a:defRPr/>
            </a:lvl1pPr>
          </a:lstStyle>
          <a:p>
            <a:pPr>
              <a:defRPr/>
            </a:pPr>
            <a:fld id="{394C8471-5254-444D-AB41-2C5CBE6C6C54}" type="datetimeFigureOut">
              <a:rPr lang="en-US"/>
              <a:pPr>
                <a:defRPr/>
              </a:pPr>
              <a:t>11/9/25</a:t>
            </a:fld>
            <a:endParaRPr lang="en-US"/>
          </a:p>
        </p:txBody>
      </p:sp>
      <p:sp>
        <p:nvSpPr>
          <p:cNvPr id="5" name="Footer Placeholder 4">
            <a:extLst>
              <a:ext uri="{FF2B5EF4-FFF2-40B4-BE49-F238E27FC236}">
                <a16:creationId xmlns:a16="http://schemas.microsoft.com/office/drawing/2014/main" id="{5E25D962-3476-1A4C-A5D3-7C20B8E467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3A0E3F-9E02-4342-9259-12D063DD0C1C}"/>
              </a:ext>
            </a:extLst>
          </p:cNvPr>
          <p:cNvSpPr>
            <a:spLocks noGrp="1"/>
          </p:cNvSpPr>
          <p:nvPr>
            <p:ph type="sldNum" sz="quarter" idx="12"/>
          </p:nvPr>
        </p:nvSpPr>
        <p:spPr/>
        <p:txBody>
          <a:bodyPr/>
          <a:lstStyle>
            <a:lvl1pPr>
              <a:defRPr/>
            </a:lvl1pPr>
          </a:lstStyle>
          <a:p>
            <a:pPr>
              <a:defRPr/>
            </a:pPr>
            <a:fld id="{96377110-1624-0F4D-96AE-FD0610D7F341}" type="slidenum">
              <a:rPr lang="en-US" altLang="en-US"/>
              <a:pPr>
                <a:defRPr/>
              </a:pPr>
              <a:t>‹#›</a:t>
            </a:fld>
            <a:endParaRPr lang="en-US" altLang="en-US"/>
          </a:p>
        </p:txBody>
      </p:sp>
    </p:spTree>
    <p:extLst>
      <p:ext uri="{BB962C8B-B14F-4D97-AF65-F5344CB8AC3E}">
        <p14:creationId xmlns:p14="http://schemas.microsoft.com/office/powerpoint/2010/main" val="26531503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56C25-FF7B-A845-9250-332C9D26B202}"/>
              </a:ext>
            </a:extLst>
          </p:cNvPr>
          <p:cNvSpPr>
            <a:spLocks noGrp="1"/>
          </p:cNvSpPr>
          <p:nvPr>
            <p:ph type="dt" sz="half" idx="10"/>
          </p:nvPr>
        </p:nvSpPr>
        <p:spPr/>
        <p:txBody>
          <a:bodyPr/>
          <a:lstStyle>
            <a:lvl1pPr>
              <a:defRPr/>
            </a:lvl1pPr>
          </a:lstStyle>
          <a:p>
            <a:pPr>
              <a:defRPr/>
            </a:pPr>
            <a:fld id="{9C2D8F61-2CF9-6F49-A427-6650CC4BF528}" type="datetimeFigureOut">
              <a:rPr lang="en-US"/>
              <a:pPr>
                <a:defRPr/>
              </a:pPr>
              <a:t>11/9/25</a:t>
            </a:fld>
            <a:endParaRPr lang="en-US"/>
          </a:p>
        </p:txBody>
      </p:sp>
      <p:sp>
        <p:nvSpPr>
          <p:cNvPr id="5" name="Footer Placeholder 4">
            <a:extLst>
              <a:ext uri="{FF2B5EF4-FFF2-40B4-BE49-F238E27FC236}">
                <a16:creationId xmlns:a16="http://schemas.microsoft.com/office/drawing/2014/main" id="{BFE01AD2-925B-D84B-B1F4-DF492D545C6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3535F1-23BE-C64C-B44D-9D6DA962E7D7}"/>
              </a:ext>
            </a:extLst>
          </p:cNvPr>
          <p:cNvSpPr>
            <a:spLocks noGrp="1"/>
          </p:cNvSpPr>
          <p:nvPr>
            <p:ph type="sldNum" sz="quarter" idx="12"/>
          </p:nvPr>
        </p:nvSpPr>
        <p:spPr/>
        <p:txBody>
          <a:bodyPr/>
          <a:lstStyle>
            <a:lvl1pPr>
              <a:defRPr/>
            </a:lvl1pPr>
          </a:lstStyle>
          <a:p>
            <a:pPr>
              <a:defRPr/>
            </a:pPr>
            <a:fld id="{21F2F16D-F3ED-F844-8865-36DCAD82103D}" type="slidenum">
              <a:rPr lang="en-US" altLang="en-US"/>
              <a:pPr>
                <a:defRPr/>
              </a:pPr>
              <a:t>‹#›</a:t>
            </a:fld>
            <a:endParaRPr lang="en-US" altLang="en-US"/>
          </a:p>
        </p:txBody>
      </p:sp>
    </p:spTree>
    <p:extLst>
      <p:ext uri="{BB962C8B-B14F-4D97-AF65-F5344CB8AC3E}">
        <p14:creationId xmlns:p14="http://schemas.microsoft.com/office/powerpoint/2010/main" val="2402361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7B8F7-867A-254E-B4D5-F9CD5CEB7D43}"/>
              </a:ext>
            </a:extLst>
          </p:cNvPr>
          <p:cNvSpPr>
            <a:spLocks noGrp="1"/>
          </p:cNvSpPr>
          <p:nvPr>
            <p:ph type="dt" sz="half" idx="10"/>
          </p:nvPr>
        </p:nvSpPr>
        <p:spPr/>
        <p:txBody>
          <a:bodyPr/>
          <a:lstStyle>
            <a:lvl1pPr>
              <a:defRPr/>
            </a:lvl1pPr>
          </a:lstStyle>
          <a:p>
            <a:pPr>
              <a:defRPr/>
            </a:pPr>
            <a:fld id="{29EBC3A8-BB8A-E842-85B6-2FC786D1E5A3}" type="datetimeFigureOut">
              <a:rPr lang="en-US"/>
              <a:pPr>
                <a:defRPr/>
              </a:pPr>
              <a:t>11/9/25</a:t>
            </a:fld>
            <a:endParaRPr lang="en-US"/>
          </a:p>
        </p:txBody>
      </p:sp>
      <p:sp>
        <p:nvSpPr>
          <p:cNvPr id="5" name="Footer Placeholder 4">
            <a:extLst>
              <a:ext uri="{FF2B5EF4-FFF2-40B4-BE49-F238E27FC236}">
                <a16:creationId xmlns:a16="http://schemas.microsoft.com/office/drawing/2014/main" id="{D2A31E81-F5A6-D841-AE64-7E9676A871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EF7122-FFB6-BC48-B156-5D839620CEFC}"/>
              </a:ext>
            </a:extLst>
          </p:cNvPr>
          <p:cNvSpPr>
            <a:spLocks noGrp="1"/>
          </p:cNvSpPr>
          <p:nvPr>
            <p:ph type="sldNum" sz="quarter" idx="12"/>
          </p:nvPr>
        </p:nvSpPr>
        <p:spPr/>
        <p:txBody>
          <a:bodyPr/>
          <a:lstStyle>
            <a:lvl1pPr>
              <a:defRPr/>
            </a:lvl1pPr>
          </a:lstStyle>
          <a:p>
            <a:pPr>
              <a:defRPr/>
            </a:pPr>
            <a:fld id="{5F79026C-F469-F24A-978F-65FA80DE3770}" type="slidenum">
              <a:rPr lang="en-US" altLang="en-US"/>
              <a:pPr>
                <a:defRPr/>
              </a:pPr>
              <a:t>‹#›</a:t>
            </a:fld>
            <a:endParaRPr lang="en-US" altLang="en-US"/>
          </a:p>
        </p:txBody>
      </p:sp>
    </p:spTree>
    <p:extLst>
      <p:ext uri="{BB962C8B-B14F-4D97-AF65-F5344CB8AC3E}">
        <p14:creationId xmlns:p14="http://schemas.microsoft.com/office/powerpoint/2010/main" val="35821562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4F42FDA-5A36-084B-94BF-3C2B2D31FD67}"/>
              </a:ext>
            </a:extLst>
          </p:cNvPr>
          <p:cNvSpPr>
            <a:spLocks noGrp="1"/>
          </p:cNvSpPr>
          <p:nvPr>
            <p:ph type="dt" sz="half" idx="10"/>
          </p:nvPr>
        </p:nvSpPr>
        <p:spPr/>
        <p:txBody>
          <a:bodyPr/>
          <a:lstStyle>
            <a:lvl1pPr>
              <a:defRPr/>
            </a:lvl1pPr>
          </a:lstStyle>
          <a:p>
            <a:pPr>
              <a:defRPr/>
            </a:pPr>
            <a:fld id="{4488A6EE-55D0-4C4B-830C-946AD0CB8A49}" type="datetimeFigureOut">
              <a:rPr lang="en-US"/>
              <a:pPr>
                <a:defRPr/>
              </a:pPr>
              <a:t>11/9/25</a:t>
            </a:fld>
            <a:endParaRPr lang="en-US"/>
          </a:p>
        </p:txBody>
      </p:sp>
      <p:sp>
        <p:nvSpPr>
          <p:cNvPr id="6" name="Footer Placeholder 4">
            <a:extLst>
              <a:ext uri="{FF2B5EF4-FFF2-40B4-BE49-F238E27FC236}">
                <a16:creationId xmlns:a16="http://schemas.microsoft.com/office/drawing/2014/main" id="{6500F626-CE7C-9E44-B640-F3D667200DB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F0C7A6-3BB4-A048-ADB8-87B22F78A563}"/>
              </a:ext>
            </a:extLst>
          </p:cNvPr>
          <p:cNvSpPr>
            <a:spLocks noGrp="1"/>
          </p:cNvSpPr>
          <p:nvPr>
            <p:ph type="sldNum" sz="quarter" idx="12"/>
          </p:nvPr>
        </p:nvSpPr>
        <p:spPr/>
        <p:txBody>
          <a:bodyPr/>
          <a:lstStyle>
            <a:lvl1pPr>
              <a:defRPr/>
            </a:lvl1pPr>
          </a:lstStyle>
          <a:p>
            <a:pPr>
              <a:defRPr/>
            </a:pPr>
            <a:fld id="{AA607ADC-5097-1548-860C-670484C580B2}" type="slidenum">
              <a:rPr lang="en-US" altLang="en-US"/>
              <a:pPr>
                <a:defRPr/>
              </a:pPr>
              <a:t>‹#›</a:t>
            </a:fld>
            <a:endParaRPr lang="en-US" altLang="en-US"/>
          </a:p>
        </p:txBody>
      </p:sp>
    </p:spTree>
    <p:extLst>
      <p:ext uri="{BB962C8B-B14F-4D97-AF65-F5344CB8AC3E}">
        <p14:creationId xmlns:p14="http://schemas.microsoft.com/office/powerpoint/2010/main" val="2916113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648812D-FEE3-144B-917D-B3E2C29B9DE8}"/>
              </a:ext>
            </a:extLst>
          </p:cNvPr>
          <p:cNvSpPr>
            <a:spLocks noGrp="1"/>
          </p:cNvSpPr>
          <p:nvPr>
            <p:ph type="dt" sz="half" idx="10"/>
          </p:nvPr>
        </p:nvSpPr>
        <p:spPr/>
        <p:txBody>
          <a:bodyPr/>
          <a:lstStyle>
            <a:lvl1pPr>
              <a:defRPr/>
            </a:lvl1pPr>
          </a:lstStyle>
          <a:p>
            <a:pPr>
              <a:defRPr/>
            </a:pPr>
            <a:fld id="{403AE8A3-F9AF-2A47-842D-0F5A1B484337}" type="datetimeFigureOut">
              <a:rPr lang="en-US"/>
              <a:pPr>
                <a:defRPr/>
              </a:pPr>
              <a:t>11/9/25</a:t>
            </a:fld>
            <a:endParaRPr lang="en-US"/>
          </a:p>
        </p:txBody>
      </p:sp>
      <p:sp>
        <p:nvSpPr>
          <p:cNvPr id="8" name="Footer Placeholder 4">
            <a:extLst>
              <a:ext uri="{FF2B5EF4-FFF2-40B4-BE49-F238E27FC236}">
                <a16:creationId xmlns:a16="http://schemas.microsoft.com/office/drawing/2014/main" id="{C5B16E0B-75F0-8E49-ABE6-75550CF9DF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4327693-1A3A-C643-8459-B5FFBFEAF675}"/>
              </a:ext>
            </a:extLst>
          </p:cNvPr>
          <p:cNvSpPr>
            <a:spLocks noGrp="1"/>
          </p:cNvSpPr>
          <p:nvPr>
            <p:ph type="sldNum" sz="quarter" idx="12"/>
          </p:nvPr>
        </p:nvSpPr>
        <p:spPr/>
        <p:txBody>
          <a:bodyPr/>
          <a:lstStyle>
            <a:lvl1pPr>
              <a:defRPr/>
            </a:lvl1pPr>
          </a:lstStyle>
          <a:p>
            <a:pPr>
              <a:defRPr/>
            </a:pPr>
            <a:fld id="{C4617413-E77A-1948-82EA-407A7FEBD8D0}" type="slidenum">
              <a:rPr lang="en-US" altLang="en-US"/>
              <a:pPr>
                <a:defRPr/>
              </a:pPr>
              <a:t>‹#›</a:t>
            </a:fld>
            <a:endParaRPr lang="en-US" altLang="en-US"/>
          </a:p>
        </p:txBody>
      </p:sp>
    </p:spTree>
    <p:extLst>
      <p:ext uri="{BB962C8B-B14F-4D97-AF65-F5344CB8AC3E}">
        <p14:creationId xmlns:p14="http://schemas.microsoft.com/office/powerpoint/2010/main" val="1736722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C721740-D0FE-8C4D-8174-2AC8B62C5D2E}"/>
              </a:ext>
            </a:extLst>
          </p:cNvPr>
          <p:cNvSpPr>
            <a:spLocks noGrp="1"/>
          </p:cNvSpPr>
          <p:nvPr>
            <p:ph type="dt" sz="half" idx="10"/>
          </p:nvPr>
        </p:nvSpPr>
        <p:spPr/>
        <p:txBody>
          <a:bodyPr/>
          <a:lstStyle>
            <a:lvl1pPr>
              <a:defRPr/>
            </a:lvl1pPr>
          </a:lstStyle>
          <a:p>
            <a:pPr>
              <a:defRPr/>
            </a:pPr>
            <a:fld id="{A6313E24-ED5C-EF46-9BB2-101BBFD60ED8}" type="datetimeFigureOut">
              <a:rPr lang="en-US"/>
              <a:pPr>
                <a:defRPr/>
              </a:pPr>
              <a:t>11/9/25</a:t>
            </a:fld>
            <a:endParaRPr lang="en-US"/>
          </a:p>
        </p:txBody>
      </p:sp>
      <p:sp>
        <p:nvSpPr>
          <p:cNvPr id="4" name="Footer Placeholder 4">
            <a:extLst>
              <a:ext uri="{FF2B5EF4-FFF2-40B4-BE49-F238E27FC236}">
                <a16:creationId xmlns:a16="http://schemas.microsoft.com/office/drawing/2014/main" id="{86643D91-9482-784B-B195-E24D8750E24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9EA62F3-D318-FB41-941C-BA49BD2E78C9}"/>
              </a:ext>
            </a:extLst>
          </p:cNvPr>
          <p:cNvSpPr>
            <a:spLocks noGrp="1"/>
          </p:cNvSpPr>
          <p:nvPr>
            <p:ph type="sldNum" sz="quarter" idx="12"/>
          </p:nvPr>
        </p:nvSpPr>
        <p:spPr/>
        <p:txBody>
          <a:bodyPr/>
          <a:lstStyle>
            <a:lvl1pPr>
              <a:defRPr/>
            </a:lvl1pPr>
          </a:lstStyle>
          <a:p>
            <a:pPr>
              <a:defRPr/>
            </a:pPr>
            <a:fld id="{44C27107-3905-1A4A-A897-A39CB49D67A7}" type="slidenum">
              <a:rPr lang="en-US" altLang="en-US"/>
              <a:pPr>
                <a:defRPr/>
              </a:pPr>
              <a:t>‹#›</a:t>
            </a:fld>
            <a:endParaRPr lang="en-US" altLang="en-US"/>
          </a:p>
        </p:txBody>
      </p:sp>
    </p:spTree>
    <p:extLst>
      <p:ext uri="{BB962C8B-B14F-4D97-AF65-F5344CB8AC3E}">
        <p14:creationId xmlns:p14="http://schemas.microsoft.com/office/powerpoint/2010/main" val="84435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14DFFAA-4523-5D4B-9D12-59716B411EBA}"/>
              </a:ext>
            </a:extLst>
          </p:cNvPr>
          <p:cNvSpPr>
            <a:spLocks noGrp="1"/>
          </p:cNvSpPr>
          <p:nvPr>
            <p:ph type="dt" sz="half" idx="10"/>
          </p:nvPr>
        </p:nvSpPr>
        <p:spPr/>
        <p:txBody>
          <a:bodyPr/>
          <a:lstStyle>
            <a:lvl1pPr>
              <a:defRPr/>
            </a:lvl1pPr>
          </a:lstStyle>
          <a:p>
            <a:pPr>
              <a:defRPr/>
            </a:pPr>
            <a:fld id="{EC5277F4-709F-4145-8DC3-24EE6C0BA774}" type="datetimeFigureOut">
              <a:rPr lang="en-US"/>
              <a:pPr>
                <a:defRPr/>
              </a:pPr>
              <a:t>11/9/25</a:t>
            </a:fld>
            <a:endParaRPr lang="en-US"/>
          </a:p>
        </p:txBody>
      </p:sp>
      <p:sp>
        <p:nvSpPr>
          <p:cNvPr id="3" name="Footer Placeholder 4">
            <a:extLst>
              <a:ext uri="{FF2B5EF4-FFF2-40B4-BE49-F238E27FC236}">
                <a16:creationId xmlns:a16="http://schemas.microsoft.com/office/drawing/2014/main" id="{C840AF13-411A-764B-A4AE-660B8239392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4970AF-7AAF-A948-96C4-F00A0AD9E5E2}"/>
              </a:ext>
            </a:extLst>
          </p:cNvPr>
          <p:cNvSpPr>
            <a:spLocks noGrp="1"/>
          </p:cNvSpPr>
          <p:nvPr>
            <p:ph type="sldNum" sz="quarter" idx="12"/>
          </p:nvPr>
        </p:nvSpPr>
        <p:spPr/>
        <p:txBody>
          <a:bodyPr/>
          <a:lstStyle>
            <a:lvl1pPr>
              <a:defRPr/>
            </a:lvl1pPr>
          </a:lstStyle>
          <a:p>
            <a:pPr>
              <a:defRPr/>
            </a:pPr>
            <a:fld id="{BDEC58E4-38CE-2045-B169-6BC4881494D5}" type="slidenum">
              <a:rPr lang="en-US" altLang="en-US"/>
              <a:pPr>
                <a:defRPr/>
              </a:pPr>
              <a:t>‹#›</a:t>
            </a:fld>
            <a:endParaRPr lang="en-US" altLang="en-US"/>
          </a:p>
        </p:txBody>
      </p:sp>
    </p:spTree>
    <p:extLst>
      <p:ext uri="{BB962C8B-B14F-4D97-AF65-F5344CB8AC3E}">
        <p14:creationId xmlns:p14="http://schemas.microsoft.com/office/powerpoint/2010/main" val="267126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A6AF5F69-37AC-C946-8804-50E2E4167CF5}"/>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884111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BCD6008-9277-2442-B0D0-265345FB68C1}"/>
              </a:ext>
            </a:extLst>
          </p:cNvPr>
          <p:cNvSpPr>
            <a:spLocks noGrp="1"/>
          </p:cNvSpPr>
          <p:nvPr>
            <p:ph type="dt" sz="half" idx="10"/>
          </p:nvPr>
        </p:nvSpPr>
        <p:spPr/>
        <p:txBody>
          <a:bodyPr/>
          <a:lstStyle>
            <a:lvl1pPr>
              <a:defRPr/>
            </a:lvl1pPr>
          </a:lstStyle>
          <a:p>
            <a:pPr>
              <a:defRPr/>
            </a:pPr>
            <a:fld id="{D3B3B71F-F105-1B41-80F5-12D8A452B016}" type="datetimeFigureOut">
              <a:rPr lang="en-US"/>
              <a:pPr>
                <a:defRPr/>
              </a:pPr>
              <a:t>11/9/25</a:t>
            </a:fld>
            <a:endParaRPr lang="en-US"/>
          </a:p>
        </p:txBody>
      </p:sp>
      <p:sp>
        <p:nvSpPr>
          <p:cNvPr id="6" name="Footer Placeholder 4">
            <a:extLst>
              <a:ext uri="{FF2B5EF4-FFF2-40B4-BE49-F238E27FC236}">
                <a16:creationId xmlns:a16="http://schemas.microsoft.com/office/drawing/2014/main" id="{A7768C32-8347-104A-ABA6-96CD6E2DC5E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D28902B-CDFE-C140-91F0-A45625C686B9}"/>
              </a:ext>
            </a:extLst>
          </p:cNvPr>
          <p:cNvSpPr>
            <a:spLocks noGrp="1"/>
          </p:cNvSpPr>
          <p:nvPr>
            <p:ph type="sldNum" sz="quarter" idx="12"/>
          </p:nvPr>
        </p:nvSpPr>
        <p:spPr/>
        <p:txBody>
          <a:bodyPr/>
          <a:lstStyle>
            <a:lvl1pPr>
              <a:defRPr/>
            </a:lvl1pPr>
          </a:lstStyle>
          <a:p>
            <a:pPr>
              <a:defRPr/>
            </a:pPr>
            <a:fld id="{47C02FD4-92BF-B44D-9774-39DB0117046D}" type="slidenum">
              <a:rPr lang="en-US" altLang="en-US"/>
              <a:pPr>
                <a:defRPr/>
              </a:pPr>
              <a:t>‹#›</a:t>
            </a:fld>
            <a:endParaRPr lang="en-US" altLang="en-US"/>
          </a:p>
        </p:txBody>
      </p:sp>
    </p:spTree>
    <p:extLst>
      <p:ext uri="{BB962C8B-B14F-4D97-AF65-F5344CB8AC3E}">
        <p14:creationId xmlns:p14="http://schemas.microsoft.com/office/powerpoint/2010/main" val="2733585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7BEC3FD-C88B-8A4F-B709-C6DD328F2166}"/>
              </a:ext>
            </a:extLst>
          </p:cNvPr>
          <p:cNvSpPr>
            <a:spLocks noGrp="1"/>
          </p:cNvSpPr>
          <p:nvPr>
            <p:ph type="dt" sz="half" idx="10"/>
          </p:nvPr>
        </p:nvSpPr>
        <p:spPr/>
        <p:txBody>
          <a:bodyPr/>
          <a:lstStyle>
            <a:lvl1pPr>
              <a:defRPr/>
            </a:lvl1pPr>
          </a:lstStyle>
          <a:p>
            <a:pPr>
              <a:defRPr/>
            </a:pPr>
            <a:fld id="{896E69B4-68D2-3542-8735-E95F1CACCB35}" type="datetimeFigureOut">
              <a:rPr lang="en-US"/>
              <a:pPr>
                <a:defRPr/>
              </a:pPr>
              <a:t>11/9/25</a:t>
            </a:fld>
            <a:endParaRPr lang="en-US"/>
          </a:p>
        </p:txBody>
      </p:sp>
      <p:sp>
        <p:nvSpPr>
          <p:cNvPr id="6" name="Footer Placeholder 4">
            <a:extLst>
              <a:ext uri="{FF2B5EF4-FFF2-40B4-BE49-F238E27FC236}">
                <a16:creationId xmlns:a16="http://schemas.microsoft.com/office/drawing/2014/main" id="{7704F1A3-28E2-014F-BCA6-6187A05FD0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66A24F4-BCCB-9C4E-AF82-2E63E47B92DD}"/>
              </a:ext>
            </a:extLst>
          </p:cNvPr>
          <p:cNvSpPr>
            <a:spLocks noGrp="1"/>
          </p:cNvSpPr>
          <p:nvPr>
            <p:ph type="sldNum" sz="quarter" idx="12"/>
          </p:nvPr>
        </p:nvSpPr>
        <p:spPr/>
        <p:txBody>
          <a:bodyPr/>
          <a:lstStyle>
            <a:lvl1pPr>
              <a:defRPr/>
            </a:lvl1pPr>
          </a:lstStyle>
          <a:p>
            <a:pPr>
              <a:defRPr/>
            </a:pPr>
            <a:fld id="{4DDD0097-A690-B04C-AF86-930E14F2294C}" type="slidenum">
              <a:rPr lang="en-US" altLang="en-US"/>
              <a:pPr>
                <a:defRPr/>
              </a:pPr>
              <a:t>‹#›</a:t>
            </a:fld>
            <a:endParaRPr lang="en-US" altLang="en-US"/>
          </a:p>
        </p:txBody>
      </p:sp>
    </p:spTree>
    <p:extLst>
      <p:ext uri="{BB962C8B-B14F-4D97-AF65-F5344CB8AC3E}">
        <p14:creationId xmlns:p14="http://schemas.microsoft.com/office/powerpoint/2010/main" val="1626761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666F-95FB-1649-B4CB-F8757B396925}"/>
              </a:ext>
            </a:extLst>
          </p:cNvPr>
          <p:cNvSpPr>
            <a:spLocks noGrp="1"/>
          </p:cNvSpPr>
          <p:nvPr>
            <p:ph type="dt" sz="half" idx="10"/>
          </p:nvPr>
        </p:nvSpPr>
        <p:spPr/>
        <p:txBody>
          <a:bodyPr/>
          <a:lstStyle>
            <a:lvl1pPr>
              <a:defRPr/>
            </a:lvl1pPr>
          </a:lstStyle>
          <a:p>
            <a:pPr>
              <a:defRPr/>
            </a:pPr>
            <a:fld id="{C82603F0-23F4-364D-BE61-A552726B63D2}" type="datetimeFigureOut">
              <a:rPr lang="en-US"/>
              <a:pPr>
                <a:defRPr/>
              </a:pPr>
              <a:t>11/9/25</a:t>
            </a:fld>
            <a:endParaRPr lang="en-US"/>
          </a:p>
        </p:txBody>
      </p:sp>
      <p:sp>
        <p:nvSpPr>
          <p:cNvPr id="5" name="Footer Placeholder 4">
            <a:extLst>
              <a:ext uri="{FF2B5EF4-FFF2-40B4-BE49-F238E27FC236}">
                <a16:creationId xmlns:a16="http://schemas.microsoft.com/office/drawing/2014/main" id="{DBF11280-0C43-A146-ADDA-CF7B548E4C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56498E-DE31-7246-B94A-22C1B6A50200}"/>
              </a:ext>
            </a:extLst>
          </p:cNvPr>
          <p:cNvSpPr>
            <a:spLocks noGrp="1"/>
          </p:cNvSpPr>
          <p:nvPr>
            <p:ph type="sldNum" sz="quarter" idx="12"/>
          </p:nvPr>
        </p:nvSpPr>
        <p:spPr/>
        <p:txBody>
          <a:bodyPr/>
          <a:lstStyle>
            <a:lvl1pPr>
              <a:defRPr/>
            </a:lvl1pPr>
          </a:lstStyle>
          <a:p>
            <a:pPr>
              <a:defRPr/>
            </a:pPr>
            <a:fld id="{9119514C-343B-BF4A-A8FF-6F77D0345C00}" type="slidenum">
              <a:rPr lang="en-US" altLang="en-US"/>
              <a:pPr>
                <a:defRPr/>
              </a:pPr>
              <a:t>‹#›</a:t>
            </a:fld>
            <a:endParaRPr lang="en-US" altLang="en-US"/>
          </a:p>
        </p:txBody>
      </p:sp>
    </p:spTree>
    <p:extLst>
      <p:ext uri="{BB962C8B-B14F-4D97-AF65-F5344CB8AC3E}">
        <p14:creationId xmlns:p14="http://schemas.microsoft.com/office/powerpoint/2010/main" val="3920235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6A4C3-332D-E04C-AD61-B96ADBDD3ABB}"/>
              </a:ext>
            </a:extLst>
          </p:cNvPr>
          <p:cNvSpPr>
            <a:spLocks noGrp="1"/>
          </p:cNvSpPr>
          <p:nvPr>
            <p:ph type="dt" sz="half" idx="10"/>
          </p:nvPr>
        </p:nvSpPr>
        <p:spPr/>
        <p:txBody>
          <a:bodyPr/>
          <a:lstStyle>
            <a:lvl1pPr>
              <a:defRPr/>
            </a:lvl1pPr>
          </a:lstStyle>
          <a:p>
            <a:pPr>
              <a:defRPr/>
            </a:pPr>
            <a:fld id="{22A37CE4-3D86-2F40-A11F-111E9B5C1BF6}" type="datetimeFigureOut">
              <a:rPr lang="en-US"/>
              <a:pPr>
                <a:defRPr/>
              </a:pPr>
              <a:t>11/9/25</a:t>
            </a:fld>
            <a:endParaRPr lang="en-US"/>
          </a:p>
        </p:txBody>
      </p:sp>
      <p:sp>
        <p:nvSpPr>
          <p:cNvPr id="5" name="Footer Placeholder 4">
            <a:extLst>
              <a:ext uri="{FF2B5EF4-FFF2-40B4-BE49-F238E27FC236}">
                <a16:creationId xmlns:a16="http://schemas.microsoft.com/office/drawing/2014/main" id="{1AFC1C55-85C5-6940-AB17-C7434929985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98E418-D234-964B-8ADB-17DD48E9933C}"/>
              </a:ext>
            </a:extLst>
          </p:cNvPr>
          <p:cNvSpPr>
            <a:spLocks noGrp="1"/>
          </p:cNvSpPr>
          <p:nvPr>
            <p:ph type="sldNum" sz="quarter" idx="12"/>
          </p:nvPr>
        </p:nvSpPr>
        <p:spPr/>
        <p:txBody>
          <a:bodyPr/>
          <a:lstStyle>
            <a:lvl1pPr>
              <a:defRPr/>
            </a:lvl1pPr>
          </a:lstStyle>
          <a:p>
            <a:pPr>
              <a:defRPr/>
            </a:pPr>
            <a:fld id="{FC80C696-9573-7042-83C9-E58F639DEC44}" type="slidenum">
              <a:rPr lang="en-US" altLang="en-US"/>
              <a:pPr>
                <a:defRPr/>
              </a:pPr>
              <a:t>‹#›</a:t>
            </a:fld>
            <a:endParaRPr lang="en-US" altLang="en-US"/>
          </a:p>
        </p:txBody>
      </p:sp>
    </p:spTree>
    <p:extLst>
      <p:ext uri="{BB962C8B-B14F-4D97-AF65-F5344CB8AC3E}">
        <p14:creationId xmlns:p14="http://schemas.microsoft.com/office/powerpoint/2010/main" val="1875992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Butterfly gust_sm.eps">
            <a:extLst>
              <a:ext uri="{FF2B5EF4-FFF2-40B4-BE49-F238E27FC236}">
                <a16:creationId xmlns:a16="http://schemas.microsoft.com/office/drawing/2014/main" id="{19C22657-D555-470F-9C13-0E8E8497F0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1268" y="664642"/>
            <a:ext cx="4303184" cy="413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D7C2402-1082-406B-8E7A-6CCBE2EC7917}"/>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6" name="Picture 8" descr="NC Horiz Logo_sm_cmyk.eps">
            <a:extLst>
              <a:ext uri="{FF2B5EF4-FFF2-40B4-BE49-F238E27FC236}">
                <a16:creationId xmlns:a16="http://schemas.microsoft.com/office/drawing/2014/main" id="{B4A7B154-BB13-4761-8C57-BFDAC6F6095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bg1">
                    <a:lumMod val="50000"/>
                  </a:schemeClr>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35CE2B98-8AA4-427B-B7A4-994709321F5A}"/>
              </a:ext>
            </a:extLst>
          </p:cNvPr>
          <p:cNvSpPr>
            <a:spLocks noGrp="1"/>
          </p:cNvSpPr>
          <p:nvPr>
            <p:ph type="dt" sz="half" idx="10"/>
          </p:nvPr>
        </p:nvSpPr>
        <p:spPr/>
        <p:txBody>
          <a:bodyPr/>
          <a:lstStyle>
            <a:lvl1pPr>
              <a:defRPr/>
            </a:lvl1pPr>
          </a:lstStyle>
          <a:p>
            <a:pPr>
              <a:defRPr/>
            </a:pPr>
            <a:fld id="{CC626BD1-9CF5-4985-8706-26DF966A0511}" type="datetime1">
              <a:rPr lang="en-US" altLang="en-US"/>
              <a:pPr>
                <a:defRPr/>
              </a:pPr>
              <a:t>11/9/25</a:t>
            </a:fld>
            <a:endParaRPr lang="en-US" altLang="en-US"/>
          </a:p>
        </p:txBody>
      </p:sp>
      <p:sp>
        <p:nvSpPr>
          <p:cNvPr id="8" name="Footer Placeholder 4">
            <a:extLst>
              <a:ext uri="{FF2B5EF4-FFF2-40B4-BE49-F238E27FC236}">
                <a16:creationId xmlns:a16="http://schemas.microsoft.com/office/drawing/2014/main" id="{A4690782-70AE-4238-8891-C1C988E831D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5CF8D4-6F7A-4658-BA09-6BC5323CAD8B}"/>
              </a:ext>
            </a:extLst>
          </p:cNvPr>
          <p:cNvSpPr>
            <a:spLocks noGrp="1"/>
          </p:cNvSpPr>
          <p:nvPr>
            <p:ph type="sldNum" sz="quarter" idx="12"/>
          </p:nvPr>
        </p:nvSpPr>
        <p:spPr/>
        <p:txBody>
          <a:bodyPr/>
          <a:lstStyle>
            <a:lvl1pPr>
              <a:defRPr/>
            </a:lvl1pPr>
          </a:lstStyle>
          <a:p>
            <a:pPr>
              <a:defRPr/>
            </a:pPr>
            <a:fld id="{D57A11D6-715F-4209-9440-2C2097BFD029}" type="slidenum">
              <a:rPr lang="en-US" altLang="en-US"/>
              <a:pPr>
                <a:defRPr/>
              </a:pPr>
              <a:t>‹#›</a:t>
            </a:fld>
            <a:endParaRPr lang="en-US" altLang="en-US"/>
          </a:p>
        </p:txBody>
      </p:sp>
    </p:spTree>
    <p:extLst>
      <p:ext uri="{BB962C8B-B14F-4D97-AF65-F5344CB8AC3E}">
        <p14:creationId xmlns:p14="http://schemas.microsoft.com/office/powerpoint/2010/main" val="808288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NC Horiz Logo_sm_cmyk_wht type.eps">
            <a:extLst>
              <a:ext uri="{FF2B5EF4-FFF2-40B4-BE49-F238E27FC236}">
                <a16:creationId xmlns:a16="http://schemas.microsoft.com/office/drawing/2014/main" id="{7710DE6F-2F9F-4B57-AF36-9663B660943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4790" y="6040967"/>
            <a:ext cx="3382433" cy="7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Butterfly gust_sm.eps">
            <a:extLst>
              <a:ext uri="{FF2B5EF4-FFF2-40B4-BE49-F238E27FC236}">
                <a16:creationId xmlns:a16="http://schemas.microsoft.com/office/drawing/2014/main" id="{28A2E794-284C-42FC-BFE6-C72EA655C0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71268" y="664642"/>
            <a:ext cx="4303184" cy="413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92A5A1D-6C1E-41D3-A6D2-5C5FA0D2B6C1}"/>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sp>
        <p:nvSpPr>
          <p:cNvPr id="2" name="Title 1"/>
          <p:cNvSpPr>
            <a:spLocks noGrp="1"/>
          </p:cNvSpPr>
          <p:nvPr>
            <p:ph type="ctrTitle"/>
          </p:nvPr>
        </p:nvSpPr>
        <p:spPr>
          <a:xfrm>
            <a:off x="914400" y="1600197"/>
            <a:ext cx="60960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50985269-80B3-403F-8FAB-902624A43C3D}"/>
              </a:ext>
            </a:extLst>
          </p:cNvPr>
          <p:cNvSpPr>
            <a:spLocks noGrp="1"/>
          </p:cNvSpPr>
          <p:nvPr>
            <p:ph type="dt" sz="half" idx="10"/>
          </p:nvPr>
        </p:nvSpPr>
        <p:spPr/>
        <p:txBody>
          <a:bodyPr/>
          <a:lstStyle>
            <a:lvl1pPr>
              <a:defRPr/>
            </a:lvl1pPr>
          </a:lstStyle>
          <a:p>
            <a:pPr>
              <a:defRPr/>
            </a:pPr>
            <a:fld id="{84775CF9-0BB5-4A05-979A-210F2FB1783D}" type="datetime1">
              <a:rPr lang="en-US" altLang="en-US"/>
              <a:pPr>
                <a:defRPr/>
              </a:pPr>
              <a:t>11/9/25</a:t>
            </a:fld>
            <a:endParaRPr lang="en-US" altLang="en-US"/>
          </a:p>
        </p:txBody>
      </p:sp>
      <p:sp>
        <p:nvSpPr>
          <p:cNvPr id="8" name="Slide Number Placeholder 5">
            <a:extLst>
              <a:ext uri="{FF2B5EF4-FFF2-40B4-BE49-F238E27FC236}">
                <a16:creationId xmlns:a16="http://schemas.microsoft.com/office/drawing/2014/main" id="{09CD25C1-EAB1-4471-B7A9-98D583F23912}"/>
              </a:ext>
            </a:extLst>
          </p:cNvPr>
          <p:cNvSpPr>
            <a:spLocks noGrp="1"/>
          </p:cNvSpPr>
          <p:nvPr>
            <p:ph type="sldNum" sz="quarter" idx="11"/>
          </p:nvPr>
        </p:nvSpPr>
        <p:spPr/>
        <p:txBody>
          <a:bodyPr/>
          <a:lstStyle>
            <a:lvl1pPr>
              <a:defRPr/>
            </a:lvl1pPr>
          </a:lstStyle>
          <a:p>
            <a:pPr>
              <a:defRPr/>
            </a:pPr>
            <a:fld id="{DA2D3B4A-2849-4279-B600-CC24C7E66258}" type="slidenum">
              <a:rPr lang="en-US" altLang="en-US"/>
              <a:pPr>
                <a:defRPr/>
              </a:pPr>
              <a:t>‹#›</a:t>
            </a:fld>
            <a:endParaRPr lang="en-US" altLang="en-US"/>
          </a:p>
        </p:txBody>
      </p:sp>
    </p:spTree>
    <p:extLst>
      <p:ext uri="{BB962C8B-B14F-4D97-AF65-F5344CB8AC3E}">
        <p14:creationId xmlns:p14="http://schemas.microsoft.com/office/powerpoint/2010/main" val="3107019611"/>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5DBC56-7616-46B0-90A8-BEA28513CD4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7" descr="NC Horiz Logo_sm_cmyk_wht type.eps">
            <a:extLst>
              <a:ext uri="{FF2B5EF4-FFF2-40B4-BE49-F238E27FC236}">
                <a16:creationId xmlns:a16="http://schemas.microsoft.com/office/drawing/2014/main" id="{A61A8813-1E85-4B43-8BAC-7AF4B7F47B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4790" y="6040967"/>
            <a:ext cx="3382433" cy="7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600197"/>
            <a:ext cx="109728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6" name="Date Placeholder 3">
            <a:extLst>
              <a:ext uri="{FF2B5EF4-FFF2-40B4-BE49-F238E27FC236}">
                <a16:creationId xmlns:a16="http://schemas.microsoft.com/office/drawing/2014/main" id="{418B135F-8244-468E-AFF3-25A455626C05}"/>
              </a:ext>
            </a:extLst>
          </p:cNvPr>
          <p:cNvSpPr>
            <a:spLocks noGrp="1"/>
          </p:cNvSpPr>
          <p:nvPr>
            <p:ph type="dt" sz="half" idx="10"/>
          </p:nvPr>
        </p:nvSpPr>
        <p:spPr/>
        <p:txBody>
          <a:bodyPr/>
          <a:lstStyle>
            <a:lvl1pPr>
              <a:defRPr/>
            </a:lvl1pPr>
          </a:lstStyle>
          <a:p>
            <a:pPr>
              <a:defRPr/>
            </a:pPr>
            <a:fld id="{5ABC4B28-DA8E-4FF9-BCE5-7B79FCED6E1F}" type="datetime1">
              <a:rPr lang="en-US" altLang="en-US"/>
              <a:pPr>
                <a:defRPr/>
              </a:pPr>
              <a:t>11/9/25</a:t>
            </a:fld>
            <a:endParaRPr lang="en-US" altLang="en-US"/>
          </a:p>
        </p:txBody>
      </p:sp>
      <p:sp>
        <p:nvSpPr>
          <p:cNvPr id="7" name="Footer Placeholder 4">
            <a:extLst>
              <a:ext uri="{FF2B5EF4-FFF2-40B4-BE49-F238E27FC236}">
                <a16:creationId xmlns:a16="http://schemas.microsoft.com/office/drawing/2014/main" id="{F88CE9CD-5EBD-446C-BD43-2F4EB26622E7}"/>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33CD3DE1-CC45-4F64-9B9C-00C8A4743D70}"/>
              </a:ext>
            </a:extLst>
          </p:cNvPr>
          <p:cNvSpPr>
            <a:spLocks noGrp="1"/>
          </p:cNvSpPr>
          <p:nvPr>
            <p:ph type="sldNum" sz="quarter" idx="12"/>
          </p:nvPr>
        </p:nvSpPr>
        <p:spPr/>
        <p:txBody>
          <a:bodyPr/>
          <a:lstStyle>
            <a:lvl1pPr>
              <a:defRPr/>
            </a:lvl1pPr>
          </a:lstStyle>
          <a:p>
            <a:pPr>
              <a:defRPr/>
            </a:pPr>
            <a:fld id="{141D0340-CEDC-465A-8C26-60F388EA8599}" type="slidenum">
              <a:rPr lang="en-US" altLang="en-US"/>
              <a:pPr>
                <a:defRPr/>
              </a:pPr>
              <a:t>‹#›</a:t>
            </a:fld>
            <a:endParaRPr lang="en-US" altLang="en-US"/>
          </a:p>
        </p:txBody>
      </p:sp>
    </p:spTree>
    <p:extLst>
      <p:ext uri="{BB962C8B-B14F-4D97-AF65-F5344CB8AC3E}">
        <p14:creationId xmlns:p14="http://schemas.microsoft.com/office/powerpoint/2010/main" val="3380662216"/>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11685A-F439-4328-A2FD-CCC68C51E93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7" descr="NC Horiz Logo_sm_cmyk.eps">
            <a:extLst>
              <a:ext uri="{FF2B5EF4-FFF2-40B4-BE49-F238E27FC236}">
                <a16:creationId xmlns:a16="http://schemas.microsoft.com/office/drawing/2014/main" id="{06BF29A5-CB53-4FAC-8BA0-19AA793552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70F864B3-E685-41C4-9245-930822953DA8}"/>
              </a:ext>
            </a:extLst>
          </p:cNvPr>
          <p:cNvSpPr>
            <a:spLocks noGrp="1"/>
          </p:cNvSpPr>
          <p:nvPr>
            <p:ph type="dt" sz="half" idx="10"/>
          </p:nvPr>
        </p:nvSpPr>
        <p:spPr/>
        <p:txBody>
          <a:bodyPr/>
          <a:lstStyle>
            <a:lvl1pPr>
              <a:defRPr/>
            </a:lvl1pPr>
          </a:lstStyle>
          <a:p>
            <a:pPr>
              <a:defRPr/>
            </a:pPr>
            <a:fld id="{1C3459CE-E4B0-4AA9-B422-3C48BAADCC44}" type="datetime1">
              <a:rPr lang="en-US" altLang="en-US"/>
              <a:pPr>
                <a:defRPr/>
              </a:pPr>
              <a:t>11/9/25</a:t>
            </a:fld>
            <a:endParaRPr lang="en-US" altLang="en-US"/>
          </a:p>
        </p:txBody>
      </p:sp>
      <p:sp>
        <p:nvSpPr>
          <p:cNvPr id="7" name="Footer Placeholder 4">
            <a:extLst>
              <a:ext uri="{FF2B5EF4-FFF2-40B4-BE49-F238E27FC236}">
                <a16:creationId xmlns:a16="http://schemas.microsoft.com/office/drawing/2014/main" id="{CE67FF23-45BC-491E-8B37-F09D6D5A2721}"/>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A9C2041B-2F6C-41D1-A8D4-2112242F1AA2}"/>
              </a:ext>
            </a:extLst>
          </p:cNvPr>
          <p:cNvSpPr>
            <a:spLocks noGrp="1"/>
          </p:cNvSpPr>
          <p:nvPr>
            <p:ph type="sldNum" sz="quarter" idx="12"/>
          </p:nvPr>
        </p:nvSpPr>
        <p:spPr/>
        <p:txBody>
          <a:bodyPr/>
          <a:lstStyle>
            <a:lvl1pPr>
              <a:defRPr/>
            </a:lvl1pPr>
          </a:lstStyle>
          <a:p>
            <a:pPr>
              <a:defRPr/>
            </a:pPr>
            <a:fld id="{E2B57BC2-B95A-4BA2-8551-8FAF78A8429D}" type="slidenum">
              <a:rPr lang="en-US" altLang="en-US"/>
              <a:pPr>
                <a:defRPr/>
              </a:pPr>
              <a:t>‹#›</a:t>
            </a:fld>
            <a:endParaRPr lang="en-US" altLang="en-US"/>
          </a:p>
        </p:txBody>
      </p:sp>
    </p:spTree>
    <p:extLst>
      <p:ext uri="{BB962C8B-B14F-4D97-AF65-F5344CB8AC3E}">
        <p14:creationId xmlns:p14="http://schemas.microsoft.com/office/powerpoint/2010/main" val="34886819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60745-9A90-49E7-80C2-E861EAAF127F}"/>
              </a:ext>
            </a:extLst>
          </p:cNvPr>
          <p:cNvSpPr>
            <a:spLocks noGrp="1"/>
          </p:cNvSpPr>
          <p:nvPr>
            <p:ph type="dt" sz="half" idx="10"/>
          </p:nvPr>
        </p:nvSpPr>
        <p:spPr/>
        <p:txBody>
          <a:bodyPr/>
          <a:lstStyle>
            <a:lvl1pPr>
              <a:defRPr/>
            </a:lvl1pPr>
          </a:lstStyle>
          <a:p>
            <a:pPr>
              <a:defRPr/>
            </a:pPr>
            <a:fld id="{695CACD6-5D24-4EB0-9910-4C947B0FD59B}" type="datetime1">
              <a:rPr lang="en-US" altLang="en-US"/>
              <a:pPr>
                <a:defRPr/>
              </a:pPr>
              <a:t>11/9/25</a:t>
            </a:fld>
            <a:endParaRPr lang="en-US" altLang="en-US"/>
          </a:p>
        </p:txBody>
      </p:sp>
      <p:sp>
        <p:nvSpPr>
          <p:cNvPr id="7" name="Footer Placeholder 4">
            <a:extLst>
              <a:ext uri="{FF2B5EF4-FFF2-40B4-BE49-F238E27FC236}">
                <a16:creationId xmlns:a16="http://schemas.microsoft.com/office/drawing/2014/main" id="{E2315020-6C16-418D-80B1-E5CC1B78D6E4}"/>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584804C-4BE6-4288-86D8-3C8EB0E5DFA1}"/>
              </a:ext>
            </a:extLst>
          </p:cNvPr>
          <p:cNvSpPr>
            <a:spLocks noGrp="1"/>
          </p:cNvSpPr>
          <p:nvPr>
            <p:ph type="sldNum" sz="quarter" idx="12"/>
          </p:nvPr>
        </p:nvSpPr>
        <p:spPr/>
        <p:txBody>
          <a:bodyPr/>
          <a:lstStyle>
            <a:lvl1pPr>
              <a:defRPr/>
            </a:lvl1pPr>
          </a:lstStyle>
          <a:p>
            <a:pPr>
              <a:defRPr/>
            </a:pPr>
            <a:fld id="{679522CA-9D63-4A45-AFA7-D721C52BC9DD}" type="slidenum">
              <a:rPr lang="en-US" altLang="en-US"/>
              <a:pPr>
                <a:defRPr/>
              </a:pPr>
              <a:t>‹#›</a:t>
            </a:fld>
            <a:endParaRPr lang="en-US" altLang="en-US"/>
          </a:p>
        </p:txBody>
      </p:sp>
    </p:spTree>
    <p:extLst>
      <p:ext uri="{BB962C8B-B14F-4D97-AF65-F5344CB8AC3E}">
        <p14:creationId xmlns:p14="http://schemas.microsoft.com/office/powerpoint/2010/main" val="246479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
            <a:extLst>
              <a:ext uri="{FF2B5EF4-FFF2-40B4-BE49-F238E27FC236}">
                <a16:creationId xmlns:a16="http://schemas.microsoft.com/office/drawing/2014/main" id="{E54EE3DF-1DB3-4AB5-BA6B-3D3F5EB7DB13}"/>
              </a:ext>
            </a:extLst>
          </p:cNvPr>
          <p:cNvSpPr>
            <a:spLocks noGrp="1"/>
          </p:cNvSpPr>
          <p:nvPr>
            <p:ph type="dt" sz="half" idx="10"/>
          </p:nvPr>
        </p:nvSpPr>
        <p:spPr/>
        <p:txBody>
          <a:bodyPr/>
          <a:lstStyle>
            <a:lvl1pPr>
              <a:defRPr>
                <a:solidFill>
                  <a:srgbClr val="FFFFFF"/>
                </a:solidFill>
              </a:defRPr>
            </a:lvl1pPr>
          </a:lstStyle>
          <a:p>
            <a:pPr>
              <a:defRPr/>
            </a:pPr>
            <a:fld id="{E4766864-C4F2-4483-850E-E08F31D91B4A}" type="datetime1">
              <a:rPr lang="en-US" altLang="en-US"/>
              <a:pPr>
                <a:defRPr/>
              </a:pPr>
              <a:t>11/9/25</a:t>
            </a:fld>
            <a:endParaRPr lang="en-US" altLang="en-US"/>
          </a:p>
        </p:txBody>
      </p:sp>
      <p:sp>
        <p:nvSpPr>
          <p:cNvPr id="7" name="Footer Placeholder 3">
            <a:extLst>
              <a:ext uri="{FF2B5EF4-FFF2-40B4-BE49-F238E27FC236}">
                <a16:creationId xmlns:a16="http://schemas.microsoft.com/office/drawing/2014/main" id="{89414E46-8F58-44FE-951C-AE6E7F7218E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4">
            <a:extLst>
              <a:ext uri="{FF2B5EF4-FFF2-40B4-BE49-F238E27FC236}">
                <a16:creationId xmlns:a16="http://schemas.microsoft.com/office/drawing/2014/main" id="{2C799313-5907-46B5-81B1-7E127E04E690}"/>
              </a:ext>
            </a:extLst>
          </p:cNvPr>
          <p:cNvSpPr>
            <a:spLocks noGrp="1"/>
          </p:cNvSpPr>
          <p:nvPr>
            <p:ph type="sldNum" sz="quarter" idx="12"/>
          </p:nvPr>
        </p:nvSpPr>
        <p:spPr/>
        <p:txBody>
          <a:bodyPr/>
          <a:lstStyle>
            <a:lvl1pPr>
              <a:defRPr>
                <a:solidFill>
                  <a:srgbClr val="FFFFFF"/>
                </a:solidFill>
              </a:defRPr>
            </a:lvl1pPr>
          </a:lstStyle>
          <a:p>
            <a:pPr>
              <a:defRPr/>
            </a:pPr>
            <a:fld id="{1D5CA336-FAE4-4F72-98FC-1FED51FABC5F}" type="slidenum">
              <a:rPr lang="en-US" altLang="en-US"/>
              <a:pPr>
                <a:defRPr/>
              </a:pPr>
              <a:t>‹#›</a:t>
            </a:fld>
            <a:endParaRPr lang="en-US" altLang="en-US"/>
          </a:p>
        </p:txBody>
      </p:sp>
    </p:spTree>
    <p:extLst>
      <p:ext uri="{BB962C8B-B14F-4D97-AF65-F5344CB8AC3E}">
        <p14:creationId xmlns:p14="http://schemas.microsoft.com/office/powerpoint/2010/main" val="48098986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469BE99C-C8FD-6D4F-88E3-21462EC28D7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295679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CAFD8E-D391-44A2-A542-0FDAE4AEFE2E}"/>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Hummingbird .png">
            <a:extLst>
              <a:ext uri="{FF2B5EF4-FFF2-40B4-BE49-F238E27FC236}">
                <a16:creationId xmlns:a16="http://schemas.microsoft.com/office/drawing/2014/main" id="{A4151EA3-28DB-4CD3-AF84-AAB5A8B2DA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38" y="1418175"/>
            <a:ext cx="164253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98B89310-6087-458E-96A5-4651B6917B6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F586D4D-9CAE-456C-875F-3FF9C0999D8B}"/>
              </a:ext>
            </a:extLst>
          </p:cNvPr>
          <p:cNvSpPr>
            <a:spLocks noGrp="1"/>
          </p:cNvSpPr>
          <p:nvPr>
            <p:ph type="dt" sz="half" idx="10"/>
          </p:nvPr>
        </p:nvSpPr>
        <p:spPr/>
        <p:txBody>
          <a:bodyPr/>
          <a:lstStyle>
            <a:lvl1pPr>
              <a:defRPr/>
            </a:lvl1pPr>
          </a:lstStyle>
          <a:p>
            <a:pPr>
              <a:defRPr/>
            </a:pPr>
            <a:fld id="{A5707335-3FD6-4CEE-8520-FFB387522F33}" type="datetime1">
              <a:rPr lang="en-US" altLang="en-US"/>
              <a:pPr>
                <a:defRPr/>
              </a:pPr>
              <a:t>11/9/25</a:t>
            </a:fld>
            <a:endParaRPr lang="en-US" altLang="en-US"/>
          </a:p>
        </p:txBody>
      </p:sp>
      <p:sp>
        <p:nvSpPr>
          <p:cNvPr id="8" name="Footer Placeholder 4">
            <a:extLst>
              <a:ext uri="{FF2B5EF4-FFF2-40B4-BE49-F238E27FC236}">
                <a16:creationId xmlns:a16="http://schemas.microsoft.com/office/drawing/2014/main" id="{89A27A82-C475-4337-8AD0-ADDBF01C78D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920BD98-1EFC-4231-8D38-A96D5DCC45B4}"/>
              </a:ext>
            </a:extLst>
          </p:cNvPr>
          <p:cNvSpPr>
            <a:spLocks noGrp="1"/>
          </p:cNvSpPr>
          <p:nvPr>
            <p:ph type="sldNum" sz="quarter" idx="12"/>
          </p:nvPr>
        </p:nvSpPr>
        <p:spPr/>
        <p:txBody>
          <a:bodyPr/>
          <a:lstStyle>
            <a:lvl1pPr>
              <a:defRPr/>
            </a:lvl1pPr>
          </a:lstStyle>
          <a:p>
            <a:pPr>
              <a:defRPr/>
            </a:pPr>
            <a:fld id="{1FD20907-CBF5-4A27-BD6D-5323D07252A3}" type="slidenum">
              <a:rPr lang="en-US" altLang="en-US"/>
              <a:pPr>
                <a:defRPr/>
              </a:pPr>
              <a:t>‹#›</a:t>
            </a:fld>
            <a:endParaRPr lang="en-US" altLang="en-US"/>
          </a:p>
        </p:txBody>
      </p:sp>
    </p:spTree>
    <p:extLst>
      <p:ext uri="{BB962C8B-B14F-4D97-AF65-F5344CB8AC3E}">
        <p14:creationId xmlns:p14="http://schemas.microsoft.com/office/powerpoint/2010/main" val="1860385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BB8203-5B4F-4FDA-A68B-4012C6BC8083}"/>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Rabbit.png">
            <a:extLst>
              <a:ext uri="{FF2B5EF4-FFF2-40B4-BE49-F238E27FC236}">
                <a16:creationId xmlns:a16="http://schemas.microsoft.com/office/drawing/2014/main" id="{D9D4BD4E-B70C-4A97-974E-4E3E2B401D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2" y="1418167"/>
            <a:ext cx="1320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9966F9A1-9620-4A41-A474-247F587D187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CE3E421-F748-4EC9-B794-5F929363E0DB}"/>
              </a:ext>
            </a:extLst>
          </p:cNvPr>
          <p:cNvSpPr>
            <a:spLocks noGrp="1"/>
          </p:cNvSpPr>
          <p:nvPr>
            <p:ph type="dt" sz="half" idx="10"/>
          </p:nvPr>
        </p:nvSpPr>
        <p:spPr/>
        <p:txBody>
          <a:bodyPr/>
          <a:lstStyle>
            <a:lvl1pPr>
              <a:defRPr/>
            </a:lvl1pPr>
          </a:lstStyle>
          <a:p>
            <a:pPr>
              <a:defRPr/>
            </a:pPr>
            <a:fld id="{3499ACC8-1A10-465B-9532-3F988AABB07E}" type="datetime1">
              <a:rPr lang="en-US" altLang="en-US"/>
              <a:pPr>
                <a:defRPr/>
              </a:pPr>
              <a:t>11/9/25</a:t>
            </a:fld>
            <a:endParaRPr lang="en-US" altLang="en-US"/>
          </a:p>
        </p:txBody>
      </p:sp>
      <p:sp>
        <p:nvSpPr>
          <p:cNvPr id="8" name="Footer Placeholder 4">
            <a:extLst>
              <a:ext uri="{FF2B5EF4-FFF2-40B4-BE49-F238E27FC236}">
                <a16:creationId xmlns:a16="http://schemas.microsoft.com/office/drawing/2014/main" id="{BBF5653C-CC1C-46FE-9331-0112921EE60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4C0E425-9CEB-4DF0-B314-CCA84D286611}"/>
              </a:ext>
            </a:extLst>
          </p:cNvPr>
          <p:cNvSpPr>
            <a:spLocks noGrp="1"/>
          </p:cNvSpPr>
          <p:nvPr>
            <p:ph type="sldNum" sz="quarter" idx="12"/>
          </p:nvPr>
        </p:nvSpPr>
        <p:spPr/>
        <p:txBody>
          <a:bodyPr/>
          <a:lstStyle>
            <a:lvl1pPr>
              <a:defRPr/>
            </a:lvl1pPr>
          </a:lstStyle>
          <a:p>
            <a:pPr>
              <a:defRPr/>
            </a:pPr>
            <a:fld id="{68CC1E8A-E3E2-4712-B0D2-C0FA870E17E2}" type="slidenum">
              <a:rPr lang="en-US" altLang="en-US"/>
              <a:pPr>
                <a:defRPr/>
              </a:pPr>
              <a:t>‹#›</a:t>
            </a:fld>
            <a:endParaRPr lang="en-US" altLang="en-US"/>
          </a:p>
        </p:txBody>
      </p:sp>
    </p:spTree>
    <p:extLst>
      <p:ext uri="{BB962C8B-B14F-4D97-AF65-F5344CB8AC3E}">
        <p14:creationId xmlns:p14="http://schemas.microsoft.com/office/powerpoint/2010/main" val="35159437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9EDE5B-BAE5-4E96-BAF8-3AA055C27825}"/>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Squirrel.png">
            <a:extLst>
              <a:ext uri="{FF2B5EF4-FFF2-40B4-BE49-F238E27FC236}">
                <a16:creationId xmlns:a16="http://schemas.microsoft.com/office/drawing/2014/main" id="{B1D3398B-8312-4558-AC19-5ADD5514EA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4" y="1418167"/>
            <a:ext cx="120226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4311DE75-8371-4C29-B3A0-54B0C7B633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BE0DF4B-FA78-4A5E-B3F6-EBE1B415627A}"/>
              </a:ext>
            </a:extLst>
          </p:cNvPr>
          <p:cNvSpPr>
            <a:spLocks noGrp="1"/>
          </p:cNvSpPr>
          <p:nvPr>
            <p:ph type="dt" sz="half" idx="10"/>
          </p:nvPr>
        </p:nvSpPr>
        <p:spPr/>
        <p:txBody>
          <a:bodyPr/>
          <a:lstStyle>
            <a:lvl1pPr>
              <a:defRPr/>
            </a:lvl1pPr>
          </a:lstStyle>
          <a:p>
            <a:pPr>
              <a:defRPr/>
            </a:pPr>
            <a:fld id="{94BDD1B5-58A8-4084-8101-A41A9564E0ED}" type="datetime1">
              <a:rPr lang="en-US" altLang="en-US"/>
              <a:pPr>
                <a:defRPr/>
              </a:pPr>
              <a:t>11/9/25</a:t>
            </a:fld>
            <a:endParaRPr lang="en-US" altLang="en-US"/>
          </a:p>
        </p:txBody>
      </p:sp>
      <p:sp>
        <p:nvSpPr>
          <p:cNvPr id="8" name="Footer Placeholder 4">
            <a:extLst>
              <a:ext uri="{FF2B5EF4-FFF2-40B4-BE49-F238E27FC236}">
                <a16:creationId xmlns:a16="http://schemas.microsoft.com/office/drawing/2014/main" id="{B5ADD009-3E1A-4EF4-92B1-D03EF726478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346CF21-4EE4-4142-8C41-E606BF84DC27}"/>
              </a:ext>
            </a:extLst>
          </p:cNvPr>
          <p:cNvSpPr>
            <a:spLocks noGrp="1"/>
          </p:cNvSpPr>
          <p:nvPr>
            <p:ph type="sldNum" sz="quarter" idx="12"/>
          </p:nvPr>
        </p:nvSpPr>
        <p:spPr/>
        <p:txBody>
          <a:bodyPr/>
          <a:lstStyle>
            <a:lvl1pPr>
              <a:defRPr/>
            </a:lvl1pPr>
          </a:lstStyle>
          <a:p>
            <a:pPr>
              <a:defRPr/>
            </a:pPr>
            <a:fld id="{5E9C582C-B6D9-4E05-BB7F-1B3764AD891A}" type="slidenum">
              <a:rPr lang="en-US" altLang="en-US"/>
              <a:pPr>
                <a:defRPr/>
              </a:pPr>
              <a:t>‹#›</a:t>
            </a:fld>
            <a:endParaRPr lang="en-US" altLang="en-US"/>
          </a:p>
        </p:txBody>
      </p:sp>
    </p:spTree>
    <p:extLst>
      <p:ext uri="{BB962C8B-B14F-4D97-AF65-F5344CB8AC3E}">
        <p14:creationId xmlns:p14="http://schemas.microsoft.com/office/powerpoint/2010/main" val="2308452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9AEDD6-2D0E-43AD-B9A6-C105EBE1C10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Turtle.png">
            <a:extLst>
              <a:ext uri="{FF2B5EF4-FFF2-40B4-BE49-F238E27FC236}">
                <a16:creationId xmlns:a16="http://schemas.microsoft.com/office/drawing/2014/main" id="{62D8E2F5-E93A-4229-82BE-C3195C6949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2" y="1418175"/>
            <a:ext cx="154093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0B850BDF-59C3-4F1C-A030-D308DD80DFF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133FCC8-4178-4793-90FF-2DC3138FA333}"/>
              </a:ext>
            </a:extLst>
          </p:cNvPr>
          <p:cNvSpPr>
            <a:spLocks noGrp="1"/>
          </p:cNvSpPr>
          <p:nvPr>
            <p:ph type="dt" sz="half" idx="10"/>
          </p:nvPr>
        </p:nvSpPr>
        <p:spPr/>
        <p:txBody>
          <a:bodyPr/>
          <a:lstStyle>
            <a:lvl1pPr>
              <a:defRPr/>
            </a:lvl1pPr>
          </a:lstStyle>
          <a:p>
            <a:pPr>
              <a:defRPr/>
            </a:pPr>
            <a:fld id="{48DE25BC-E6DA-4742-B17F-9ACD76B735D1}" type="datetime1">
              <a:rPr lang="en-US" altLang="en-US"/>
              <a:pPr>
                <a:defRPr/>
              </a:pPr>
              <a:t>11/9/25</a:t>
            </a:fld>
            <a:endParaRPr lang="en-US" altLang="en-US"/>
          </a:p>
        </p:txBody>
      </p:sp>
      <p:sp>
        <p:nvSpPr>
          <p:cNvPr id="8" name="Footer Placeholder 4">
            <a:extLst>
              <a:ext uri="{FF2B5EF4-FFF2-40B4-BE49-F238E27FC236}">
                <a16:creationId xmlns:a16="http://schemas.microsoft.com/office/drawing/2014/main" id="{7BA177BE-DC62-4D3C-9891-E5D0FE37A8F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12B8EE-2420-4079-BDF3-2CF5545DD8A5}"/>
              </a:ext>
            </a:extLst>
          </p:cNvPr>
          <p:cNvSpPr>
            <a:spLocks noGrp="1"/>
          </p:cNvSpPr>
          <p:nvPr>
            <p:ph type="sldNum" sz="quarter" idx="12"/>
          </p:nvPr>
        </p:nvSpPr>
        <p:spPr/>
        <p:txBody>
          <a:bodyPr/>
          <a:lstStyle>
            <a:lvl1pPr>
              <a:defRPr/>
            </a:lvl1pPr>
          </a:lstStyle>
          <a:p>
            <a:pPr>
              <a:defRPr/>
            </a:pPr>
            <a:fld id="{7195C53B-A9E2-482C-BECC-F0E3533437E9}" type="slidenum">
              <a:rPr lang="en-US" altLang="en-US"/>
              <a:pPr>
                <a:defRPr/>
              </a:pPr>
              <a:t>‹#›</a:t>
            </a:fld>
            <a:endParaRPr lang="en-US" altLang="en-US"/>
          </a:p>
        </p:txBody>
      </p:sp>
    </p:spTree>
    <p:extLst>
      <p:ext uri="{BB962C8B-B14F-4D97-AF65-F5344CB8AC3E}">
        <p14:creationId xmlns:p14="http://schemas.microsoft.com/office/powerpoint/2010/main" val="14605291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6" descr="NC Horiz Logo_sm_cmyk.eps">
            <a:extLst>
              <a:ext uri="{FF2B5EF4-FFF2-40B4-BE49-F238E27FC236}">
                <a16:creationId xmlns:a16="http://schemas.microsoft.com/office/drawing/2014/main" id="{058E71BA-AE97-4B29-BF4F-17163A537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607" y="1600209"/>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9"/>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9" name="Date Placeholder 3">
            <a:extLst>
              <a:ext uri="{FF2B5EF4-FFF2-40B4-BE49-F238E27FC236}">
                <a16:creationId xmlns:a16="http://schemas.microsoft.com/office/drawing/2014/main" id="{2FA808D5-1D02-48AC-B404-E97E3AFCBE20}"/>
              </a:ext>
            </a:extLst>
          </p:cNvPr>
          <p:cNvSpPr>
            <a:spLocks noGrp="1"/>
          </p:cNvSpPr>
          <p:nvPr>
            <p:ph type="dt" sz="half" idx="14"/>
          </p:nvPr>
        </p:nvSpPr>
        <p:spPr/>
        <p:txBody>
          <a:bodyPr/>
          <a:lstStyle>
            <a:lvl1pPr>
              <a:defRPr/>
            </a:lvl1pPr>
          </a:lstStyle>
          <a:p>
            <a:pPr>
              <a:defRPr/>
            </a:pPr>
            <a:fld id="{F9620174-4D2C-4B86-B148-148997C0B9FD}" type="datetime1">
              <a:rPr lang="en-US" altLang="en-US"/>
              <a:pPr>
                <a:defRPr/>
              </a:pPr>
              <a:t>11/9/25</a:t>
            </a:fld>
            <a:endParaRPr lang="en-US" altLang="en-US"/>
          </a:p>
        </p:txBody>
      </p:sp>
      <p:sp>
        <p:nvSpPr>
          <p:cNvPr id="10" name="Footer Placeholder 4">
            <a:extLst>
              <a:ext uri="{FF2B5EF4-FFF2-40B4-BE49-F238E27FC236}">
                <a16:creationId xmlns:a16="http://schemas.microsoft.com/office/drawing/2014/main" id="{98BFAED0-BF92-4A90-8C9D-C806C12FD97C}"/>
              </a:ext>
            </a:extLst>
          </p:cNvPr>
          <p:cNvSpPr>
            <a:spLocks noGrp="1"/>
          </p:cNvSpPr>
          <p:nvPr>
            <p:ph type="ftr" sz="quarter" idx="15"/>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DD24FE1A-60CA-4E5F-999F-BAB6BC9D9D99}"/>
              </a:ext>
            </a:extLst>
          </p:cNvPr>
          <p:cNvSpPr>
            <a:spLocks noGrp="1"/>
          </p:cNvSpPr>
          <p:nvPr>
            <p:ph type="sldNum" sz="quarter" idx="16"/>
          </p:nvPr>
        </p:nvSpPr>
        <p:spPr/>
        <p:txBody>
          <a:bodyPr/>
          <a:lstStyle>
            <a:lvl1pPr>
              <a:defRPr/>
            </a:lvl1pPr>
          </a:lstStyle>
          <a:p>
            <a:pPr>
              <a:defRPr/>
            </a:pPr>
            <a:fld id="{C5C53D82-27E3-4E63-A61A-120887E4B107}" type="slidenum">
              <a:rPr lang="en-US" altLang="en-US"/>
              <a:pPr>
                <a:defRPr/>
              </a:pPr>
              <a:t>‹#›</a:t>
            </a:fld>
            <a:endParaRPr lang="en-US" altLang="en-US"/>
          </a:p>
        </p:txBody>
      </p:sp>
    </p:spTree>
    <p:extLst>
      <p:ext uri="{BB962C8B-B14F-4D97-AF65-F5344CB8AC3E}">
        <p14:creationId xmlns:p14="http://schemas.microsoft.com/office/powerpoint/2010/main" val="1987378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1C6261-8749-4C9D-A25A-E904F419A138}"/>
              </a:ext>
            </a:extLst>
          </p:cNvPr>
          <p:cNvSpPr>
            <a:spLocks noGrp="1"/>
          </p:cNvSpPr>
          <p:nvPr>
            <p:ph type="dt" sz="half" idx="10"/>
          </p:nvPr>
        </p:nvSpPr>
        <p:spPr/>
        <p:txBody>
          <a:bodyPr/>
          <a:lstStyle>
            <a:lvl1pPr>
              <a:defRPr/>
            </a:lvl1pPr>
          </a:lstStyle>
          <a:p>
            <a:pPr>
              <a:defRPr/>
            </a:pPr>
            <a:fld id="{5E19A582-4B8F-497E-B9C5-B05A0ED3BAB5}" type="datetime1">
              <a:rPr lang="en-US" altLang="en-US"/>
              <a:pPr>
                <a:defRPr/>
              </a:pPr>
              <a:t>11/9/25</a:t>
            </a:fld>
            <a:endParaRPr lang="en-US" altLang="en-US"/>
          </a:p>
        </p:txBody>
      </p:sp>
      <p:sp>
        <p:nvSpPr>
          <p:cNvPr id="3" name="Footer Placeholder 4">
            <a:extLst>
              <a:ext uri="{FF2B5EF4-FFF2-40B4-BE49-F238E27FC236}">
                <a16:creationId xmlns:a16="http://schemas.microsoft.com/office/drawing/2014/main" id="{05E9D8FE-3F59-4A22-9B0D-259A0132087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AD0D94B-007C-447A-978E-34CE61E423BA}"/>
              </a:ext>
            </a:extLst>
          </p:cNvPr>
          <p:cNvSpPr>
            <a:spLocks noGrp="1"/>
          </p:cNvSpPr>
          <p:nvPr>
            <p:ph type="sldNum" sz="quarter" idx="12"/>
          </p:nvPr>
        </p:nvSpPr>
        <p:spPr/>
        <p:txBody>
          <a:bodyPr/>
          <a:lstStyle>
            <a:lvl1pPr>
              <a:defRPr/>
            </a:lvl1pPr>
          </a:lstStyle>
          <a:p>
            <a:pPr>
              <a:defRPr/>
            </a:pPr>
            <a:fld id="{0CC60C08-A6BD-4C49-A98C-9FF77233A1BA}" type="slidenum">
              <a:rPr lang="en-US" altLang="en-US"/>
              <a:pPr>
                <a:defRPr/>
              </a:pPr>
              <a:t>‹#›</a:t>
            </a:fld>
            <a:endParaRPr lang="en-US" altLang="en-US"/>
          </a:p>
        </p:txBody>
      </p:sp>
    </p:spTree>
    <p:extLst>
      <p:ext uri="{BB962C8B-B14F-4D97-AF65-F5344CB8AC3E}">
        <p14:creationId xmlns:p14="http://schemas.microsoft.com/office/powerpoint/2010/main" val="2840366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CB7E2E9-6FC4-49A7-B596-AF3B1981FE2B}"/>
              </a:ext>
            </a:extLst>
          </p:cNvPr>
          <p:cNvSpPr>
            <a:spLocks noGrp="1"/>
          </p:cNvSpPr>
          <p:nvPr>
            <p:ph type="dt" sz="half" idx="10"/>
          </p:nvPr>
        </p:nvSpPr>
        <p:spPr/>
        <p:txBody>
          <a:bodyPr/>
          <a:lstStyle>
            <a:lvl1pPr>
              <a:defRPr>
                <a:solidFill>
                  <a:srgbClr val="FFFFFF"/>
                </a:solidFill>
              </a:defRPr>
            </a:lvl1pPr>
          </a:lstStyle>
          <a:p>
            <a:pPr>
              <a:defRPr/>
            </a:pPr>
            <a:fld id="{108F4317-DB63-4926-83CC-E1D5D98492EE}" type="datetime1">
              <a:rPr lang="en-US" altLang="en-US"/>
              <a:pPr>
                <a:defRPr/>
              </a:pPr>
              <a:t>11/9/25</a:t>
            </a:fld>
            <a:endParaRPr lang="en-US" altLang="en-US"/>
          </a:p>
        </p:txBody>
      </p:sp>
      <p:sp>
        <p:nvSpPr>
          <p:cNvPr id="3" name="Footer Placeholder 3">
            <a:extLst>
              <a:ext uri="{FF2B5EF4-FFF2-40B4-BE49-F238E27FC236}">
                <a16:creationId xmlns:a16="http://schemas.microsoft.com/office/drawing/2014/main" id="{3DD55914-81E1-4ABE-B641-66AF5A03406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5325712A-052E-4D83-85E9-E60B98F8860D}"/>
              </a:ext>
            </a:extLst>
          </p:cNvPr>
          <p:cNvSpPr>
            <a:spLocks noGrp="1"/>
          </p:cNvSpPr>
          <p:nvPr>
            <p:ph type="sldNum" sz="quarter" idx="12"/>
          </p:nvPr>
        </p:nvSpPr>
        <p:spPr/>
        <p:txBody>
          <a:bodyPr/>
          <a:lstStyle>
            <a:lvl1pPr>
              <a:defRPr>
                <a:solidFill>
                  <a:srgbClr val="FFFFFF"/>
                </a:solidFill>
              </a:defRPr>
            </a:lvl1pPr>
          </a:lstStyle>
          <a:p>
            <a:pPr>
              <a:defRPr/>
            </a:pPr>
            <a:fld id="{68924F35-BCDE-4B11-8AEC-36870AC04C83}" type="slidenum">
              <a:rPr lang="en-US" altLang="en-US"/>
              <a:pPr>
                <a:defRPr/>
              </a:pPr>
              <a:t>‹#›</a:t>
            </a:fld>
            <a:endParaRPr lang="en-US" altLang="en-US"/>
          </a:p>
        </p:txBody>
      </p:sp>
    </p:spTree>
    <p:extLst>
      <p:ext uri="{BB962C8B-B14F-4D97-AF65-F5344CB8AC3E}">
        <p14:creationId xmlns:p14="http://schemas.microsoft.com/office/powerpoint/2010/main" val="104371229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AD7BF6-3B30-4DA6-AC3C-0DCDE1336214}" type="datetimeFigureOut">
              <a:rPr lang="en-US" smtClean="0"/>
              <a:t>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09F27-2336-49FC-92A6-893308A75457}" type="slidenum">
              <a:rPr lang="en-US" smtClean="0"/>
              <a:t>‹#›</a:t>
            </a:fld>
            <a:endParaRPr lang="en-US"/>
          </a:p>
        </p:txBody>
      </p:sp>
    </p:spTree>
    <p:extLst>
      <p:ext uri="{BB962C8B-B14F-4D97-AF65-F5344CB8AC3E}">
        <p14:creationId xmlns:p14="http://schemas.microsoft.com/office/powerpoint/2010/main" val="11659398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32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11529485"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472131"/>
            <a:ext cx="2555851" cy="243840"/>
          </a:xfrm>
          <a:prstGeom prst="rect">
            <a:avLst/>
          </a:prstGeom>
        </p:spPr>
      </p:pic>
      <p:sp>
        <p:nvSpPr>
          <p:cNvPr id="3" name="Content Placeholder 2"/>
          <p:cNvSpPr>
            <a:spLocks noGrp="1"/>
          </p:cNvSpPr>
          <p:nvPr>
            <p:ph sz="quarter" idx="11"/>
          </p:nvPr>
        </p:nvSpPr>
        <p:spPr>
          <a:xfrm>
            <a:off x="658368" y="1426633"/>
            <a:ext cx="10887456"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FB542895-90C5-4EC3-A2C3-0A067D281921}"/>
              </a:ext>
            </a:extLst>
          </p:cNvPr>
          <p:cNvSpPr txBox="1"/>
          <p:nvPr userDrawn="1"/>
        </p:nvSpPr>
        <p:spPr>
          <a:xfrm>
            <a:off x="3688371" y="6403190"/>
            <a:ext cx="7561705" cy="318100"/>
          </a:xfrm>
          <a:prstGeom prst="rect">
            <a:avLst/>
          </a:prstGeom>
          <a:noFill/>
        </p:spPr>
        <p:txBody>
          <a:bodyPr wrap="square" rtlCol="0">
            <a:spAutoFit/>
          </a:bodyPr>
          <a:lstStyle/>
          <a:p>
            <a:r>
              <a:rPr lang="en-US" sz="1467" dirty="0">
                <a:solidFill>
                  <a:srgbClr val="6C6C6C"/>
                </a:solidFill>
                <a:latin typeface="+mj-lt"/>
              </a:rPr>
              <a:t>		cancer.gov/CCDI                                         #data4childhoodcancer</a:t>
            </a:r>
          </a:p>
        </p:txBody>
      </p:sp>
    </p:spTree>
    <p:extLst>
      <p:ext uri="{BB962C8B-B14F-4D97-AF65-F5344CB8AC3E}">
        <p14:creationId xmlns:p14="http://schemas.microsoft.com/office/powerpoint/2010/main" val="2932667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32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11529485"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sp>
        <p:nvSpPr>
          <p:cNvPr id="6" name="Content Placeholder 2"/>
          <p:cNvSpPr>
            <a:spLocks noGrp="1"/>
          </p:cNvSpPr>
          <p:nvPr>
            <p:ph sz="quarter" idx="11"/>
          </p:nvPr>
        </p:nvSpPr>
        <p:spPr>
          <a:xfrm>
            <a:off x="658369" y="1426633"/>
            <a:ext cx="5477849" cy="480060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6349408" y="1426633"/>
            <a:ext cx="5196417" cy="4800600"/>
          </a:xfrm>
        </p:spPr>
        <p:txBody>
          <a:bodyPr anchor="ctr"/>
          <a:lstStyle>
            <a:lvl1pPr marL="0" indent="0" algn="ctr">
              <a:buFontTx/>
              <a:buNone/>
              <a:defRPr/>
            </a:lvl1pPr>
          </a:lstStyle>
          <a:p>
            <a:pPr lvl="0"/>
            <a:r>
              <a:rPr lang="en-US"/>
              <a:t>Click to edit Master text styles</a:t>
            </a:r>
          </a:p>
        </p:txBody>
      </p:sp>
      <p:pic>
        <p:nvPicPr>
          <p:cNvPr id="10" name="Picture 9" descr="NCI-Logo-Gray-Knock-NEW.png">
            <a:extLst>
              <a:ext uri="{FF2B5EF4-FFF2-40B4-BE49-F238E27FC236}">
                <a16:creationId xmlns:a16="http://schemas.microsoft.com/office/drawing/2014/main" id="{774A4576-230C-EA46-BF83-564D9EF452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472131"/>
            <a:ext cx="2555851" cy="243840"/>
          </a:xfrm>
          <a:prstGeom prst="rect">
            <a:avLst/>
          </a:prstGeom>
        </p:spPr>
      </p:pic>
      <p:sp>
        <p:nvSpPr>
          <p:cNvPr id="9" name="TextBox 8">
            <a:extLst>
              <a:ext uri="{FF2B5EF4-FFF2-40B4-BE49-F238E27FC236}">
                <a16:creationId xmlns:a16="http://schemas.microsoft.com/office/drawing/2014/main" id="{9A202755-06F1-4AC5-9823-768CA574C8B9}"/>
              </a:ext>
            </a:extLst>
          </p:cNvPr>
          <p:cNvSpPr txBox="1"/>
          <p:nvPr userDrawn="1"/>
        </p:nvSpPr>
        <p:spPr>
          <a:xfrm>
            <a:off x="3688371" y="6403190"/>
            <a:ext cx="7561705" cy="318100"/>
          </a:xfrm>
          <a:prstGeom prst="rect">
            <a:avLst/>
          </a:prstGeom>
          <a:noFill/>
        </p:spPr>
        <p:txBody>
          <a:bodyPr wrap="square" rtlCol="0">
            <a:spAutoFit/>
          </a:bodyPr>
          <a:lstStyle/>
          <a:p>
            <a:r>
              <a:rPr lang="en-US" sz="1467" dirty="0">
                <a:solidFill>
                  <a:srgbClr val="6C6C6C"/>
                </a:solidFill>
                <a:latin typeface="+mj-lt"/>
              </a:rPr>
              <a:t>		cancer.gov/CCDI                                         #data4childhoodcancer</a:t>
            </a:r>
          </a:p>
        </p:txBody>
      </p:sp>
    </p:spTree>
    <p:extLst>
      <p:ext uri="{BB962C8B-B14F-4D97-AF65-F5344CB8AC3E}">
        <p14:creationId xmlns:p14="http://schemas.microsoft.com/office/powerpoint/2010/main" val="397731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C1830012-9D20-1D4A-8711-2E49DE116268}"/>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3574163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1488443923"/>
              </p:ext>
            </p:extLst>
          </p:nvPr>
        </p:nvGraphicFramePr>
        <p:xfrm>
          <a:off x="1591"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91"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6" y="0"/>
            <a:ext cx="158751"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169"/>
              </a:spcBef>
              <a:spcAft>
                <a:spcPts val="169"/>
              </a:spcAft>
            </a:pPr>
            <a:endParaRPr lang="en-US" sz="1407"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4"/>
            <a:ext cx="11082528" cy="609398"/>
          </a:xfrm>
        </p:spPr>
        <p:txBody>
          <a:bodyPr vert="horz" wrap="square" lIns="0" tIns="0" rIns="0" bIns="0" rtlCol="0" anchor="t" anchorCtr="0">
            <a:sp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578237"/>
            <a:ext cx="11082528" cy="140295"/>
          </a:xfrm>
          <a:prstGeom prst="rect">
            <a:avLst/>
          </a:prstGeom>
        </p:spPr>
        <p:txBody>
          <a:bodyPr vert="horz" wrap="square" lIns="0" tIns="0" rIns="0" bIns="0" rtlCol="0">
            <a:spAutoFit/>
          </a:bodyPr>
          <a:lstStyle>
            <a:lvl1pPr>
              <a:defRPr lang="en-US" sz="1013" b="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6" y="6498758"/>
            <a:ext cx="7277861" cy="6937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451"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7" y="41603"/>
            <a:ext cx="3843339" cy="62453"/>
          </a:xfrm>
          <a:prstGeom prst="rect">
            <a:avLst/>
          </a:prstGeom>
          <a:ln w="6350">
            <a:noFill/>
            <a:miter lim="800000"/>
          </a:ln>
        </p:spPr>
        <p:txBody>
          <a:bodyPr vert="horz" wrap="square" lIns="0" tIns="0" rIns="0" bIns="0" rtlCol="0">
            <a:spAutoFit/>
          </a:bodyPr>
          <a:lstStyle>
            <a:lvl1pPr>
              <a:defRPr lang="en-US" sz="451" b="0" dirty="0">
                <a:cs typeface="+mn-cs"/>
              </a:defRPr>
            </a:lvl1pPr>
          </a:lstStyle>
          <a:p>
            <a:pPr lvl="0">
              <a:buNone/>
            </a:pPr>
            <a:r>
              <a:rPr lang="en-US" dirty="0"/>
              <a:t>Add tracker</a:t>
            </a:r>
          </a:p>
        </p:txBody>
      </p:sp>
      <p:sp>
        <p:nvSpPr>
          <p:cNvPr id="16" name="Slide Number">
            <a:extLst>
              <a:ext uri="{FF2B5EF4-FFF2-40B4-BE49-F238E27FC236}">
                <a16:creationId xmlns:a16="http://schemas.microsoft.com/office/drawing/2014/main" id="{6D58C596-6B55-4165-ACDD-7B064F6AABB2}"/>
              </a:ext>
            </a:extLst>
          </p:cNvPr>
          <p:cNvSpPr>
            <a:spLocks noChangeArrowheads="1"/>
          </p:cNvSpPr>
          <p:nvPr userDrawn="1">
            <p:custDataLst>
              <p:tags r:id="rId7"/>
            </p:custDataLst>
          </p:nvPr>
        </p:nvSpPr>
        <p:spPr bwMode="black">
          <a:xfrm>
            <a:off x="11312528" y="6559225"/>
            <a:ext cx="325501" cy="78035"/>
          </a:xfrm>
          <a:prstGeom prst="rect">
            <a:avLst/>
          </a:prstGeom>
          <a:noFill/>
          <a:ln w="9525" algn="ctr">
            <a:noFill/>
            <a:miter lim="800000"/>
            <a:headEnd/>
            <a:tailEnd/>
          </a:ln>
          <a:effectLst/>
        </p:spPr>
        <p:txBody>
          <a:bodyPr wrap="square" lIns="0" tIns="0" rIns="0" bIns="0" anchor="b">
            <a:spAutoFit/>
          </a:bodyPr>
          <a:lstStyle/>
          <a:p>
            <a:pPr algn="r" defTabSz="343535" fontAlgn="auto">
              <a:spcBef>
                <a:spcPts val="0"/>
              </a:spcBef>
              <a:spcAft>
                <a:spcPts val="0"/>
              </a:spcAft>
              <a:defRPr/>
            </a:pPr>
            <a:fld id="{4ABDCABE-3F10-B64C-92F1-862014417034}" type="slidenum">
              <a:rPr lang="en-US" sz="507" b="0" smtClean="0">
                <a:solidFill>
                  <a:schemeClr val="tx1"/>
                </a:solidFill>
                <a:latin typeface="+mn-lt"/>
                <a:ea typeface="+mn-ea"/>
                <a:cs typeface="Arial" panose="020B0604020202020204" pitchFamily="34" charset="0"/>
              </a:rPr>
              <a:pPr algn="r" defTabSz="343535" fontAlgn="auto">
                <a:spcBef>
                  <a:spcPts val="0"/>
                </a:spcBef>
                <a:spcAft>
                  <a:spcPts val="0"/>
                </a:spcAft>
                <a:defRPr/>
              </a:pPr>
              <a:t>‹#›</a:t>
            </a:fld>
            <a:endParaRPr lang="en-US" sz="507"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1657927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028700"/>
            <a:ext cx="458893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bg1">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E4184129-ECEB-F54B-8C3C-A249283BE2E1}"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175904C-CC1E-914C-B776-634CA148EFFB}" type="slidenum">
              <a:rPr lang="en-US" altLang="en-US"/>
              <a:pPr>
                <a:defRPr/>
              </a:pPr>
              <a:t>‹#›</a:t>
            </a:fld>
            <a:endParaRPr lang="en-US" altLang="en-US"/>
          </a:p>
        </p:txBody>
      </p:sp>
    </p:spTree>
    <p:extLst>
      <p:ext uri="{BB962C8B-B14F-4D97-AF65-F5344CB8AC3E}">
        <p14:creationId xmlns:p14="http://schemas.microsoft.com/office/powerpoint/2010/main" val="12868967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028700"/>
            <a:ext cx="458893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_wht typ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074585" y="6054725"/>
            <a:ext cx="404918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F4DDAF84-5E74-DD45-810C-FECA099B9613}"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525A85-92E0-304E-937A-DE4BE9FD8D51}" type="slidenum">
              <a:rPr lang="en-US" altLang="en-US"/>
              <a:pPr>
                <a:defRPr/>
              </a:pPr>
              <a:t>‹#›</a:t>
            </a:fld>
            <a:endParaRPr lang="en-US" altLang="en-US"/>
          </a:p>
        </p:txBody>
      </p:sp>
    </p:spTree>
    <p:extLst>
      <p:ext uri="{BB962C8B-B14F-4D97-AF65-F5344CB8AC3E}">
        <p14:creationId xmlns:p14="http://schemas.microsoft.com/office/powerpoint/2010/main" val="2462278150"/>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_wht typ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54725"/>
            <a:ext cx="404918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600197"/>
            <a:ext cx="109728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5BBFBCDA-8576-F34F-B07D-6238863471B8}" type="datetime1">
              <a:rPr lang="en-US" altLang="en-US"/>
              <a:pPr>
                <a:defRPr/>
              </a:pPr>
              <a:t>11/9/25</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B420B7C-4B39-F94C-BCA8-A11CA181533B}" type="slidenum">
              <a:rPr lang="en-US" altLang="en-US"/>
              <a:pPr>
                <a:defRPr/>
              </a:pPr>
              <a:t>‹#›</a:t>
            </a:fld>
            <a:endParaRPr lang="en-US" altLang="en-US"/>
          </a:p>
        </p:txBody>
      </p:sp>
    </p:spTree>
    <p:extLst>
      <p:ext uri="{BB962C8B-B14F-4D97-AF65-F5344CB8AC3E}">
        <p14:creationId xmlns:p14="http://schemas.microsoft.com/office/powerpoint/2010/main" val="2353375199"/>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4C165B53-EC6A-9847-8FA0-8305BF05FA02}" type="datetime1">
              <a:rPr lang="en-US" altLang="en-US"/>
              <a:pPr>
                <a:defRPr/>
              </a:pPr>
              <a:t>11/9/25</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C2CDF517-5157-9449-8FC4-DC2BDACB6500}" type="slidenum">
              <a:rPr lang="en-US" altLang="en-US"/>
              <a:pPr>
                <a:defRPr/>
              </a:pPr>
              <a:t>‹#›</a:t>
            </a:fld>
            <a:endParaRPr lang="en-US" altLang="en-US"/>
          </a:p>
        </p:txBody>
      </p:sp>
    </p:spTree>
    <p:extLst>
      <p:ext uri="{BB962C8B-B14F-4D97-AF65-F5344CB8AC3E}">
        <p14:creationId xmlns:p14="http://schemas.microsoft.com/office/powerpoint/2010/main" val="14505178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697F46-A612-9B4C-BAC3-DFDDB68F6A91}" type="datetime1">
              <a:rPr lang="en-US" altLang="en-US"/>
              <a:pPr>
                <a:defRPr/>
              </a:pPr>
              <a:t>11/9/25</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A6569D46-45AA-A145-A3C5-BF841F3DFC23}" type="slidenum">
              <a:rPr lang="en-US" altLang="en-US"/>
              <a:pPr>
                <a:defRPr/>
              </a:pPr>
              <a:t>‹#›</a:t>
            </a:fld>
            <a:endParaRPr lang="en-US" altLang="en-US"/>
          </a:p>
        </p:txBody>
      </p:sp>
    </p:spTree>
    <p:extLst>
      <p:ext uri="{BB962C8B-B14F-4D97-AF65-F5344CB8AC3E}">
        <p14:creationId xmlns:p14="http://schemas.microsoft.com/office/powerpoint/2010/main" val="29155949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
          <p:cNvSpPr>
            <a:spLocks noGrp="1"/>
          </p:cNvSpPr>
          <p:nvPr>
            <p:ph type="dt" sz="half" idx="10"/>
          </p:nvPr>
        </p:nvSpPr>
        <p:spPr/>
        <p:txBody>
          <a:bodyPr/>
          <a:lstStyle>
            <a:lvl1pPr>
              <a:defRPr>
                <a:solidFill>
                  <a:srgbClr val="FFFFFF"/>
                </a:solidFill>
              </a:defRPr>
            </a:lvl1pPr>
          </a:lstStyle>
          <a:p>
            <a:pPr>
              <a:defRPr/>
            </a:pPr>
            <a:fld id="{06AD22C4-59E1-B941-82CB-3B8FCBB09212}" type="datetime1">
              <a:rPr lang="en-US" altLang="en-US"/>
              <a:pPr>
                <a:defRPr/>
              </a:pPr>
              <a:t>11/9/25</a:t>
            </a:fld>
            <a:endParaRPr lang="en-US" alt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solidFill>
                  <a:srgbClr val="FFFFFF"/>
                </a:solidFill>
              </a:defRPr>
            </a:lvl1pPr>
          </a:lstStyle>
          <a:p>
            <a:pPr>
              <a:defRPr/>
            </a:pPr>
            <a:fld id="{5A9D7C66-3AA5-D64F-BD55-963D53EAB43C}" type="slidenum">
              <a:rPr lang="en-US" altLang="en-US"/>
              <a:pPr>
                <a:defRPr/>
              </a:pPr>
              <a:t>‹#›</a:t>
            </a:fld>
            <a:endParaRPr lang="en-US" altLang="en-US"/>
          </a:p>
        </p:txBody>
      </p:sp>
    </p:spTree>
    <p:extLst>
      <p:ext uri="{BB962C8B-B14F-4D97-AF65-F5344CB8AC3E}">
        <p14:creationId xmlns:p14="http://schemas.microsoft.com/office/powerpoint/2010/main" val="3690721951"/>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Hummingbird .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34" y="1417638"/>
            <a:ext cx="164253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680157-5CC8-704E-B9E2-6CAC281F405B}"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CFE833-F6D1-C14F-8D20-1507B9055560}" type="slidenum">
              <a:rPr lang="en-US" altLang="en-US"/>
              <a:pPr>
                <a:defRPr/>
              </a:pPr>
              <a:t>‹#›</a:t>
            </a:fld>
            <a:endParaRPr lang="en-US" altLang="en-US"/>
          </a:p>
        </p:txBody>
      </p:sp>
    </p:spTree>
    <p:extLst>
      <p:ext uri="{BB962C8B-B14F-4D97-AF65-F5344CB8AC3E}">
        <p14:creationId xmlns:p14="http://schemas.microsoft.com/office/powerpoint/2010/main" val="773673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Rabbi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1" y="1417638"/>
            <a:ext cx="1320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A56FC8-EEBC-2544-A7BD-AB1756141F5F}"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6ECBD2E-0CFF-7046-9964-C1E19C787F92}" type="slidenum">
              <a:rPr lang="en-US" altLang="en-US"/>
              <a:pPr>
                <a:defRPr/>
              </a:pPr>
              <a:t>‹#›</a:t>
            </a:fld>
            <a:endParaRPr lang="en-US" altLang="en-US"/>
          </a:p>
        </p:txBody>
      </p:sp>
    </p:spTree>
    <p:extLst>
      <p:ext uri="{BB962C8B-B14F-4D97-AF65-F5344CB8AC3E}">
        <p14:creationId xmlns:p14="http://schemas.microsoft.com/office/powerpoint/2010/main" val="14919417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Squirr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7638"/>
            <a:ext cx="120226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49ADF3-4868-5D4A-914B-41CC69917EA0}"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B03C138-1729-EF4A-9136-5702CD2F8097}" type="slidenum">
              <a:rPr lang="en-US" altLang="en-US"/>
              <a:pPr>
                <a:defRPr/>
              </a:pPr>
              <a:t>‹#›</a:t>
            </a:fld>
            <a:endParaRPr lang="en-US" altLang="en-US"/>
          </a:p>
        </p:txBody>
      </p:sp>
    </p:spTree>
    <p:extLst>
      <p:ext uri="{BB962C8B-B14F-4D97-AF65-F5344CB8AC3E}">
        <p14:creationId xmlns:p14="http://schemas.microsoft.com/office/powerpoint/2010/main" val="20864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92CCFF0C-546F-D749-8CB5-49E9CD794B7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046338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Turt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1" y="1417638"/>
            <a:ext cx="154093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3F27B09-FC1A-284F-8805-FE2CCDCCB51B}" type="datetime1">
              <a:rPr lang="en-US" altLang="en-US"/>
              <a:pPr>
                <a:defRPr/>
              </a:pPr>
              <a:t>11/9/25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7B0F286-5CB4-B843-8748-3C0ACA9210BB}" type="slidenum">
              <a:rPr lang="en-US" altLang="en-US"/>
              <a:pPr>
                <a:defRPr/>
              </a:pPr>
              <a:t>‹#›</a:t>
            </a:fld>
            <a:endParaRPr lang="en-US" altLang="en-US"/>
          </a:p>
        </p:txBody>
      </p:sp>
    </p:spTree>
    <p:extLst>
      <p:ext uri="{BB962C8B-B14F-4D97-AF65-F5344CB8AC3E}">
        <p14:creationId xmlns:p14="http://schemas.microsoft.com/office/powerpoint/2010/main" val="19062925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8" descr="NC logo-delete frame horizontal_12.18.14.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599" y="1600200"/>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0"/>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9" name="Date Placeholder 3"/>
          <p:cNvSpPr>
            <a:spLocks noGrp="1"/>
          </p:cNvSpPr>
          <p:nvPr>
            <p:ph type="dt" sz="half" idx="14"/>
          </p:nvPr>
        </p:nvSpPr>
        <p:spPr/>
        <p:txBody>
          <a:bodyPr/>
          <a:lstStyle>
            <a:lvl1pPr>
              <a:defRPr/>
            </a:lvl1pPr>
          </a:lstStyle>
          <a:p>
            <a:pPr>
              <a:defRPr/>
            </a:pPr>
            <a:fld id="{90617859-2D21-8A43-A465-B4425A0B2F3E}" type="datetime1">
              <a:rPr lang="en-US" altLang="en-US"/>
              <a:pPr>
                <a:defRPr/>
              </a:pPr>
              <a:t>11/9/25</a:t>
            </a:fld>
            <a:endParaRPr lang="en-US" alt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4EC1AF9A-4447-054B-9077-61F1A317FF38}" type="slidenum">
              <a:rPr lang="en-US" altLang="en-US"/>
              <a:pPr>
                <a:defRPr/>
              </a:pPr>
              <a:t>‹#›</a:t>
            </a:fld>
            <a:endParaRPr lang="en-US" altLang="en-US"/>
          </a:p>
        </p:txBody>
      </p:sp>
    </p:spTree>
    <p:extLst>
      <p:ext uri="{BB962C8B-B14F-4D97-AF65-F5344CB8AC3E}">
        <p14:creationId xmlns:p14="http://schemas.microsoft.com/office/powerpoint/2010/main" val="42571011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B46DC8-0049-024B-A46D-4B13C7F9F289}" type="datetime1">
              <a:rPr lang="en-US" altLang="en-US"/>
              <a:pPr>
                <a:defRPr/>
              </a:pPr>
              <a:t>11/9/25</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D5411A7-056F-D345-967D-EBF4C8B5FD53}" type="slidenum">
              <a:rPr lang="en-US" altLang="en-US"/>
              <a:pPr>
                <a:defRPr/>
              </a:pPr>
              <a:t>‹#›</a:t>
            </a:fld>
            <a:endParaRPr lang="en-US" altLang="en-US"/>
          </a:p>
        </p:txBody>
      </p:sp>
    </p:spTree>
    <p:extLst>
      <p:ext uri="{BB962C8B-B14F-4D97-AF65-F5344CB8AC3E}">
        <p14:creationId xmlns:p14="http://schemas.microsoft.com/office/powerpoint/2010/main" val="407032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solidFill>
                  <a:srgbClr val="FFFFFF"/>
                </a:solidFill>
              </a:defRPr>
            </a:lvl1pPr>
          </a:lstStyle>
          <a:p>
            <a:pPr>
              <a:defRPr/>
            </a:pPr>
            <a:fld id="{29EE74A5-BC54-CF49-9E66-717F17D53676}" type="datetime1">
              <a:rPr lang="en-US" altLang="en-US"/>
              <a:pPr>
                <a:defRPr/>
              </a:pPr>
              <a:t>11/9/25</a:t>
            </a:fld>
            <a:endParaRPr lang="en-US" altLang="en-US"/>
          </a:p>
        </p:txBody>
      </p:sp>
      <p:sp>
        <p:nvSpPr>
          <p:cNvPr id="3" name="Footer Placeholder 3"/>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solidFill>
                  <a:srgbClr val="FFFFFF"/>
                </a:solidFill>
              </a:defRPr>
            </a:lvl1pPr>
          </a:lstStyle>
          <a:p>
            <a:pPr>
              <a:defRPr/>
            </a:pPr>
            <a:fld id="{85169CDD-FADC-0C47-81CA-55E9381E0CB1}" type="slidenum">
              <a:rPr lang="en-US" altLang="en-US"/>
              <a:pPr>
                <a:defRPr/>
              </a:pPr>
              <a:t>‹#›</a:t>
            </a:fld>
            <a:endParaRPr lang="en-US" altLang="en-US"/>
          </a:p>
        </p:txBody>
      </p:sp>
    </p:spTree>
    <p:extLst>
      <p:ext uri="{BB962C8B-B14F-4D97-AF65-F5344CB8AC3E}">
        <p14:creationId xmlns:p14="http://schemas.microsoft.com/office/powerpoint/2010/main" val="2205989138"/>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44C7D2-B469-0A60-228A-F8D9CDC1F1B2}"/>
              </a:ext>
            </a:extLst>
          </p:cNvPr>
          <p:cNvSpPr>
            <a:spLocks noGrp="1"/>
          </p:cNvSpPr>
          <p:nvPr>
            <p:ph type="dt" sz="half" idx="10"/>
          </p:nvPr>
        </p:nvSpPr>
        <p:spPr/>
        <p:txBody>
          <a:bodyPr/>
          <a:lstStyle/>
          <a:p>
            <a:fld id="{7556941F-BE16-3147-B5B8-0AB2BC5C7CB8}" type="datetimeFigureOut">
              <a:rPr lang="en-US" smtClean="0"/>
              <a:t>11/9/25</a:t>
            </a:fld>
            <a:endParaRPr lang="en-US"/>
          </a:p>
        </p:txBody>
      </p:sp>
      <p:sp>
        <p:nvSpPr>
          <p:cNvPr id="3" name="Footer Placeholder 2">
            <a:extLst>
              <a:ext uri="{FF2B5EF4-FFF2-40B4-BE49-F238E27FC236}">
                <a16:creationId xmlns:a16="http://schemas.microsoft.com/office/drawing/2014/main" id="{EFDFAD4A-616C-9DD2-1CBC-E67EE601DE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81CA3E-9531-C1F3-D8F8-A5EF20F6432A}"/>
              </a:ext>
            </a:extLst>
          </p:cNvPr>
          <p:cNvSpPr>
            <a:spLocks noGrp="1"/>
          </p:cNvSpPr>
          <p:nvPr>
            <p:ph type="sldNum" sz="quarter" idx="12"/>
          </p:nvPr>
        </p:nvSpPr>
        <p:spPr/>
        <p:txBody>
          <a:bodyPr/>
          <a:lstStyle/>
          <a:p>
            <a:fld id="{2FE99F08-1D20-E048-80C4-7415A01B8D33}" type="slidenum">
              <a:rPr lang="en-US" smtClean="0"/>
              <a:t>‹#›</a:t>
            </a:fld>
            <a:endParaRPr lang="en-US"/>
          </a:p>
        </p:txBody>
      </p:sp>
    </p:spTree>
    <p:extLst>
      <p:ext uri="{BB962C8B-B14F-4D97-AF65-F5344CB8AC3E}">
        <p14:creationId xmlns:p14="http://schemas.microsoft.com/office/powerpoint/2010/main" val="279237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9A4F464-2887-7849-B4C8-A8D6F2CBE25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410418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5.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4.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7.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FE41B-1F27-9C4C-B3BD-6796B5009BB0}"/>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1027" name="Text Placeholder 2">
            <a:extLst>
              <a:ext uri="{FF2B5EF4-FFF2-40B4-BE49-F238E27FC236}">
                <a16:creationId xmlns:a16="http://schemas.microsoft.com/office/drawing/2014/main" id="{33B2D799-CC7A-A54E-92A2-482CF2E1CAA4}"/>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819DFCC-6DFE-8949-8489-9BE77EB4A43A}"/>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0F03EC9A-FE9A-D543-9949-A773EE0B60F0}" type="datetimeFigureOut">
              <a:rPr lang="en-US" altLang="en-US"/>
              <a:pPr>
                <a:defRPr/>
              </a:pPr>
              <a:t>11/9/25</a:t>
            </a:fld>
            <a:endParaRPr lang="en-US" altLang="en-US"/>
          </a:p>
        </p:txBody>
      </p:sp>
      <p:sp>
        <p:nvSpPr>
          <p:cNvPr id="5" name="Footer Placeholder 4">
            <a:extLst>
              <a:ext uri="{FF2B5EF4-FFF2-40B4-BE49-F238E27FC236}">
                <a16:creationId xmlns:a16="http://schemas.microsoft.com/office/drawing/2014/main" id="{5F7D5C63-8A2C-E148-9841-2D56FE1452B2}"/>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05357E8-07D9-3C4A-B988-7D55A3215907}"/>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97F99E5D-F07E-084A-95DB-89A5E2354C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79" r:id="rId1"/>
    <p:sldLayoutId id="2147486580" r:id="rId2"/>
    <p:sldLayoutId id="2147486581" r:id="rId3"/>
    <p:sldLayoutId id="2147486582" r:id="rId4"/>
    <p:sldLayoutId id="2147486583" r:id="rId5"/>
    <p:sldLayoutId id="2147486584" r:id="rId6"/>
    <p:sldLayoutId id="2147486585" r:id="rId7"/>
    <p:sldLayoutId id="2147486586" r:id="rId8"/>
    <p:sldLayoutId id="2147486587" r:id="rId9"/>
    <p:sldLayoutId id="2147486588" r:id="rId10"/>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Placeholder 1">
            <a:extLst>
              <a:ext uri="{FF2B5EF4-FFF2-40B4-BE49-F238E27FC236}">
                <a16:creationId xmlns:a16="http://schemas.microsoft.com/office/drawing/2014/main" id="{AA412461-FBA3-DD47-9CC4-2E2F87C8BA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Text Placeholder 2">
            <a:extLst>
              <a:ext uri="{FF2B5EF4-FFF2-40B4-BE49-F238E27FC236}">
                <a16:creationId xmlns:a16="http://schemas.microsoft.com/office/drawing/2014/main" id="{5943E118-8A8F-804B-956E-DFCFC1F1801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4BF078-3A06-784B-8FE5-CAE0591F6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531214C-6BF2-CE4D-B3B6-5332EB0E3965}" type="datetimeFigureOut">
              <a:rPr lang="en-US"/>
              <a:pPr>
                <a:defRPr/>
              </a:pPr>
              <a:t>11/9/25</a:t>
            </a:fld>
            <a:endParaRPr lang="en-US"/>
          </a:p>
        </p:txBody>
      </p:sp>
      <p:sp>
        <p:nvSpPr>
          <p:cNvPr id="5" name="Footer Placeholder 4">
            <a:extLst>
              <a:ext uri="{FF2B5EF4-FFF2-40B4-BE49-F238E27FC236}">
                <a16:creationId xmlns:a16="http://schemas.microsoft.com/office/drawing/2014/main" id="{50B6F2B3-32F5-AB4E-996F-C5A7C5E38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3EA93309-8B71-A64F-AC9D-8DC2E4B890A0}"/>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314C77D-C7E8-1342-B244-AC2F19F980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72486054-7526-904D-9626-ED59FC2C77EC}"/>
              </a:ext>
            </a:extLst>
          </p:cNvPr>
          <p:cNvSpPr>
            <a:spLocks noGrp="1" noChangeArrowheads="1"/>
          </p:cNvSpPr>
          <p:nvPr>
            <p:ph type="title"/>
          </p:nvPr>
        </p:nvSpPr>
        <p:spPr bwMode="auto">
          <a:xfrm>
            <a:off x="1255713" y="274638"/>
            <a:ext cx="10512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24579" name="Text Placeholder 2">
            <a:extLst>
              <a:ext uri="{FF2B5EF4-FFF2-40B4-BE49-F238E27FC236}">
                <a16:creationId xmlns:a16="http://schemas.microsoft.com/office/drawing/2014/main" id="{B4F839AC-AA02-284B-9455-22AD2F857056}"/>
              </a:ext>
            </a:extLst>
          </p:cNvPr>
          <p:cNvSpPr>
            <a:spLocks noGrp="1" noChangeArrowheads="1"/>
          </p:cNvSpPr>
          <p:nvPr>
            <p:ph type="body" idx="1"/>
          </p:nvPr>
        </p:nvSpPr>
        <p:spPr bwMode="auto">
          <a:xfrm>
            <a:off x="1255713" y="1600200"/>
            <a:ext cx="10512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cxnSp>
        <p:nvCxnSpPr>
          <p:cNvPr id="13" name="Straight Connector 12">
            <a:extLst>
              <a:ext uri="{FF2B5EF4-FFF2-40B4-BE49-F238E27FC236}">
                <a16:creationId xmlns:a16="http://schemas.microsoft.com/office/drawing/2014/main" id="{767C6FCB-CA8C-004D-9C79-024A4E6C33A0}"/>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a:extLst>
              <a:ext uri="{FF2B5EF4-FFF2-40B4-BE49-F238E27FC236}">
                <a16:creationId xmlns:a16="http://schemas.microsoft.com/office/drawing/2014/main" id="{BB60DCED-FC95-8744-8F54-CCB19E2EA616}"/>
              </a:ext>
            </a:extLst>
          </p:cNvPr>
          <p:cNvSpPr>
            <a:spLocks noGrp="1"/>
          </p:cNvSpPr>
          <p:nvPr>
            <p:ph type="sldNum" sz="quarter" idx="4"/>
          </p:nvPr>
        </p:nvSpPr>
        <p:spPr>
          <a:xfrm>
            <a:off x="8923338" y="62801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tx2"/>
                </a:solidFill>
                <a:latin typeface="Arial" panose="020B0604020202020204" pitchFamily="34" charset="0"/>
                <a:cs typeface="Arial" panose="020B0604020202020204" pitchFamily="34" charset="0"/>
              </a:defRPr>
            </a:lvl1pPr>
          </a:lstStyle>
          <a:p>
            <a:pPr>
              <a:defRPr/>
            </a:pPr>
            <a:fld id="{433E1D74-0363-AC4F-B6CC-904C5AC6FBFE}" type="slidenum">
              <a:rPr lang="en-US" altLang="en-US"/>
              <a:pPr>
                <a:defRPr/>
              </a:pPr>
              <a:t>‹#›</a:t>
            </a:fld>
            <a:endParaRPr lang="en-US" altLang="en-US"/>
          </a:p>
        </p:txBody>
      </p:sp>
      <p:cxnSp>
        <p:nvCxnSpPr>
          <p:cNvPr id="10" name="Straight Connector 9">
            <a:extLst>
              <a:ext uri="{FF2B5EF4-FFF2-40B4-BE49-F238E27FC236}">
                <a16:creationId xmlns:a16="http://schemas.microsoft.com/office/drawing/2014/main" id="{4451A1FA-1A86-D34A-9E2B-D599B765C925}"/>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4583" name="Picture 14" descr="FooterText.png">
            <a:extLst>
              <a:ext uri="{FF2B5EF4-FFF2-40B4-BE49-F238E27FC236}">
                <a16:creationId xmlns:a16="http://schemas.microsoft.com/office/drawing/2014/main" id="{6B2F02F4-318C-E84C-9AF0-2B4FFF9E3F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5100" y="6407150"/>
            <a:ext cx="27765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bugs-01.png">
            <a:extLst>
              <a:ext uri="{FF2B5EF4-FFF2-40B4-BE49-F238E27FC236}">
                <a16:creationId xmlns:a16="http://schemas.microsoft.com/office/drawing/2014/main" id="{AA31AA69-D3B2-CC41-9201-D668F1D832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938" y="6169025"/>
            <a:ext cx="12795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89" r:id="rId1"/>
    <p:sldLayoutId id="2147486590" r:id="rId2"/>
    <p:sldLayoutId id="2147486591" r:id="rId3"/>
    <p:sldLayoutId id="2147486592" r:id="rId4"/>
    <p:sldLayoutId id="2147486593" r:id="rId5"/>
    <p:sldLayoutId id="2147486594" r:id="rId6"/>
    <p:sldLayoutId id="2147486595" r:id="rId7"/>
    <p:sldLayoutId id="2147486596" r:id="rId8"/>
    <p:sldLayoutId id="2147486597" r:id="rId9"/>
    <p:sldLayoutId id="2147486598" r:id="rId10"/>
  </p:sldLayoutIdLst>
  <p:hf hdr="0" ftr="0" dt="0"/>
  <p:txStyles>
    <p:titleStyle>
      <a:lvl1pPr algn="l" defTabSz="457200" rtl="0" eaLnBrk="0" fontAlgn="base" hangingPunct="0">
        <a:spcBef>
          <a:spcPct val="0"/>
        </a:spcBef>
        <a:spcAft>
          <a:spcPct val="0"/>
        </a:spcAft>
        <a:defRPr sz="3600" b="1" kern="1200">
          <a:solidFill>
            <a:schemeClr val="accent1"/>
          </a:solidFill>
          <a:latin typeface="Arial"/>
          <a:ea typeface="+mj-ea"/>
          <a:cs typeface="Arial"/>
        </a:defRPr>
      </a:lvl1pPr>
      <a:lvl2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2pPr>
      <a:lvl3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3pPr>
      <a:lvl4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4pPr>
      <a:lvl5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5pPr>
      <a:lvl6pPr marL="4572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lnSpc>
          <a:spcPct val="102000"/>
        </a:lnSpc>
        <a:spcBef>
          <a:spcPts val="600"/>
        </a:spcBef>
        <a:spcAft>
          <a:spcPts val="1400"/>
        </a:spcAft>
        <a:buSzPct val="110000"/>
        <a:buBlip>
          <a:blip r:embed="rId14"/>
        </a:buBlip>
        <a:defRPr sz="2400" kern="1200">
          <a:solidFill>
            <a:schemeClr val="tx2"/>
          </a:solidFill>
          <a:latin typeface="Arial"/>
          <a:ea typeface="+mn-ea"/>
          <a:cs typeface="Arial"/>
        </a:defRPr>
      </a:lvl1pPr>
      <a:lvl2pPr marL="687388" indent="-344488" algn="l" defTabSz="457200" rtl="0" eaLnBrk="0" fontAlgn="base" hangingPunct="0">
        <a:spcBef>
          <a:spcPct val="0"/>
        </a:spcBef>
        <a:spcAft>
          <a:spcPts val="600"/>
        </a:spcAft>
        <a:buClr>
          <a:srgbClr val="A2AAAD"/>
        </a:buClr>
        <a:buSzPct val="120000"/>
        <a:buFont typeface="Courier New" panose="02070309020205020404" pitchFamily="49" charset="0"/>
        <a:buChar char="o"/>
        <a:defRPr sz="2000" kern="1200">
          <a:solidFill>
            <a:schemeClr val="tx2"/>
          </a:solidFill>
          <a:latin typeface="Arial"/>
          <a:ea typeface="+mn-ea"/>
          <a:cs typeface="Arial"/>
        </a:defRPr>
      </a:lvl2pPr>
      <a:lvl3pPr marL="1030288" indent="-342900" algn="l" defTabSz="457200" rtl="0" eaLnBrk="0" fontAlgn="base" hangingPunct="0">
        <a:spcBef>
          <a:spcPct val="0"/>
        </a:spcBef>
        <a:spcAft>
          <a:spcPts val="600"/>
        </a:spcAft>
        <a:buSzPct val="100000"/>
        <a:buBlip>
          <a:blip r:embed="rId15"/>
        </a:buBlip>
        <a:defRPr sz="1600" kern="1200">
          <a:solidFill>
            <a:schemeClr val="tx2"/>
          </a:solidFill>
          <a:latin typeface="Arial"/>
          <a:ea typeface="+mn-ea"/>
          <a:cs typeface="Arial"/>
        </a:defRPr>
      </a:lvl3pPr>
      <a:lvl4pPr marL="1258888" indent="-228600" algn="l" defTabSz="457200" rtl="0" eaLnBrk="0" fontAlgn="base" hangingPunct="0">
        <a:spcBef>
          <a:spcPct val="0"/>
        </a:spcBef>
        <a:spcAft>
          <a:spcPts val="600"/>
        </a:spcAft>
        <a:buClr>
          <a:srgbClr val="A2AAAD"/>
        </a:buClr>
        <a:buSzPct val="110000"/>
        <a:buFont typeface="Arial" panose="020B0604020202020204" pitchFamily="34" charset="0"/>
        <a:buChar char="•"/>
        <a:defRPr sz="1600" kern="1200">
          <a:solidFill>
            <a:schemeClr val="tx2"/>
          </a:solidFill>
          <a:latin typeface="Arial"/>
          <a:ea typeface="+mn-ea"/>
          <a:cs typeface="Arial"/>
        </a:defRPr>
      </a:lvl4pPr>
      <a:lvl5pPr marL="1489075" indent="-230188" algn="l" defTabSz="457200" rtl="0" eaLnBrk="0" fontAlgn="base" hangingPunct="0">
        <a:lnSpc>
          <a:spcPct val="104000"/>
        </a:lnSpc>
        <a:spcBef>
          <a:spcPct val="0"/>
        </a:spcBef>
        <a:spcAft>
          <a:spcPts val="800"/>
        </a:spcAft>
        <a:buClr>
          <a:schemeClr val="bg2"/>
        </a:buClr>
        <a:buFont typeface="Arial" panose="020B0604020202020204" pitchFamily="34" charset="0"/>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068DE-3C8C-B647-B2ED-D6D3BA4B5704}"/>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35843" name="Text Placeholder 2">
            <a:extLst>
              <a:ext uri="{FF2B5EF4-FFF2-40B4-BE49-F238E27FC236}">
                <a16:creationId xmlns:a16="http://schemas.microsoft.com/office/drawing/2014/main" id="{CA155022-DDC9-8544-9ECE-451A44980CF6}"/>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AAF8BB-F67E-0B4F-B7A9-864F6A6EF28B}"/>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684F2B35-1C2E-3B45-B0EF-F970C9F39F79}" type="datetimeFigureOut">
              <a:rPr lang="en-US" altLang="en-US"/>
              <a:pPr>
                <a:defRPr/>
              </a:pPr>
              <a:t>11/9/25</a:t>
            </a:fld>
            <a:endParaRPr lang="en-US" altLang="en-US"/>
          </a:p>
        </p:txBody>
      </p:sp>
      <p:sp>
        <p:nvSpPr>
          <p:cNvPr id="5" name="Footer Placeholder 4">
            <a:extLst>
              <a:ext uri="{FF2B5EF4-FFF2-40B4-BE49-F238E27FC236}">
                <a16:creationId xmlns:a16="http://schemas.microsoft.com/office/drawing/2014/main" id="{6DEDE494-06F1-EF4B-B4F6-3213DAC5FE38}"/>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46E36E3-C1E9-7343-B90E-6218BBF5BB89}"/>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EC68E80F-3A02-754B-B4BB-3DDB07C8CEA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99" r:id="rId1"/>
    <p:sldLayoutId id="2147486600" r:id="rId2"/>
    <p:sldLayoutId id="2147486601" r:id="rId3"/>
    <p:sldLayoutId id="2147486602" r:id="rId4"/>
    <p:sldLayoutId id="2147486603" r:id="rId5"/>
    <p:sldLayoutId id="2147486604" r:id="rId6"/>
    <p:sldLayoutId id="2147486605" r:id="rId7"/>
    <p:sldLayoutId id="2147486606" r:id="rId8"/>
    <p:sldLayoutId id="2147486607" r:id="rId9"/>
    <p:sldLayoutId id="2147486608" r:id="rId10"/>
    <p:sldLayoutId id="2147486609" r:id="rId11"/>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Title Placeholder 1">
            <a:extLst>
              <a:ext uri="{FF2B5EF4-FFF2-40B4-BE49-F238E27FC236}">
                <a16:creationId xmlns:a16="http://schemas.microsoft.com/office/drawing/2014/main" id="{519FA1B8-D43B-D94B-B2F6-37CD9D9975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8131" name="Text Placeholder 2">
            <a:extLst>
              <a:ext uri="{FF2B5EF4-FFF2-40B4-BE49-F238E27FC236}">
                <a16:creationId xmlns:a16="http://schemas.microsoft.com/office/drawing/2014/main" id="{76241938-3DD1-EA4F-855C-D69FAF0372F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6710C42-547D-174D-B70A-715015403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32542BA-3C67-7143-9130-79F34A1666C2}" type="datetimeFigureOut">
              <a:rPr lang="en-US"/>
              <a:pPr>
                <a:defRPr/>
              </a:pPr>
              <a:t>11/9/25</a:t>
            </a:fld>
            <a:endParaRPr lang="en-US"/>
          </a:p>
        </p:txBody>
      </p:sp>
      <p:sp>
        <p:nvSpPr>
          <p:cNvPr id="5" name="Footer Placeholder 4">
            <a:extLst>
              <a:ext uri="{FF2B5EF4-FFF2-40B4-BE49-F238E27FC236}">
                <a16:creationId xmlns:a16="http://schemas.microsoft.com/office/drawing/2014/main" id="{17BA4C9F-8E57-054D-8053-D22F6BC27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B470580F-D60F-5843-9673-A0D03C5FB12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5633489-5025-F744-85DB-426A096103C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68" r:id="rId1"/>
    <p:sldLayoutId id="2147486569" r:id="rId2"/>
    <p:sldLayoutId id="2147486570" r:id="rId3"/>
    <p:sldLayoutId id="2147486571" r:id="rId4"/>
    <p:sldLayoutId id="2147486572" r:id="rId5"/>
    <p:sldLayoutId id="2147486573" r:id="rId6"/>
    <p:sldLayoutId id="2147486574" r:id="rId7"/>
    <p:sldLayoutId id="2147486575" r:id="rId8"/>
    <p:sldLayoutId id="2147486576" r:id="rId9"/>
    <p:sldLayoutId id="2147486577" r:id="rId10"/>
    <p:sldLayoutId id="214748657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963FA53-03AD-4010-890B-3ECF3962CEB5}"/>
              </a:ext>
            </a:extLst>
          </p:cNvPr>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82DA296-E3EE-4225-B313-983E12637597}"/>
              </a:ext>
            </a:extLst>
          </p:cNvPr>
          <p:cNvSpPr>
            <a:spLocks noGrp="1"/>
          </p:cNvSpPr>
          <p:nvPr>
            <p:ph type="body" idx="1"/>
          </p:nvPr>
        </p:nvSpPr>
        <p:spPr bwMode="auto">
          <a:xfrm>
            <a:off x="609600" y="1600209"/>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4C2C817-3938-482C-B205-51B7752DA6E0}"/>
              </a:ext>
            </a:extLst>
          </p:cNvPr>
          <p:cNvSpPr>
            <a:spLocks noGrp="1"/>
          </p:cNvSpPr>
          <p:nvPr>
            <p:ph type="dt" sz="half" idx="2"/>
          </p:nvPr>
        </p:nvSpPr>
        <p:spPr>
          <a:xfrm>
            <a:off x="609600" y="6356359"/>
            <a:ext cx="2844800" cy="366183"/>
          </a:xfrm>
          <a:prstGeom prst="rect">
            <a:avLst/>
          </a:prstGeom>
        </p:spPr>
        <p:txBody>
          <a:bodyPr vert="horz" wrap="square" lIns="91440" tIns="45720" rIns="91440" bIns="45720" numCol="1" anchor="ctr" anchorCtr="0" compatLnSpc="1">
            <a:prstTxWarp prst="textNoShape">
              <a:avLst/>
            </a:prstTxWarp>
          </a:bodyPr>
          <a:lstStyle>
            <a:lvl1pPr eaLnBrk="1" hangingPunct="1">
              <a:defRPr sz="1600" b="1">
                <a:solidFill>
                  <a:srgbClr val="898989"/>
                </a:solidFill>
                <a:latin typeface="Arial" charset="0"/>
                <a:ea typeface="ＭＳ Ｐゴシック" charset="-128"/>
              </a:defRPr>
            </a:lvl1pPr>
          </a:lstStyle>
          <a:p>
            <a:pPr>
              <a:defRPr/>
            </a:pPr>
            <a:fld id="{6FB4BE62-D652-4033-8251-B91BD215B3E0}" type="datetime1">
              <a:rPr lang="en-US" altLang="en-US"/>
              <a:pPr>
                <a:defRPr/>
              </a:pPr>
              <a:t>11/9/25</a:t>
            </a:fld>
            <a:endParaRPr lang="en-US" altLang="en-US"/>
          </a:p>
        </p:txBody>
      </p:sp>
      <p:sp>
        <p:nvSpPr>
          <p:cNvPr id="5" name="Footer Placeholder 4">
            <a:extLst>
              <a:ext uri="{FF2B5EF4-FFF2-40B4-BE49-F238E27FC236}">
                <a16:creationId xmlns:a16="http://schemas.microsoft.com/office/drawing/2014/main" id="{67327E1C-9BF6-4D29-A258-ED3C9B077D87}"/>
              </a:ext>
            </a:extLst>
          </p:cNvPr>
          <p:cNvSpPr>
            <a:spLocks noGrp="1"/>
          </p:cNvSpPr>
          <p:nvPr>
            <p:ph type="ftr" sz="quarter" idx="3"/>
          </p:nvPr>
        </p:nvSpPr>
        <p:spPr>
          <a:xfrm>
            <a:off x="4165600" y="6356359"/>
            <a:ext cx="3860800" cy="366183"/>
          </a:xfrm>
          <a:prstGeom prst="rect">
            <a:avLst/>
          </a:prstGeom>
        </p:spPr>
        <p:txBody>
          <a:bodyPr vert="horz" lIns="91440" tIns="45720" rIns="91440" bIns="45720" rtlCol="0" anchor="ctr"/>
          <a:lstStyle>
            <a:lvl1pPr algn="ctr" eaLnBrk="1" fontAlgn="auto" hangingPunct="1">
              <a:spcBef>
                <a:spcPts val="0"/>
              </a:spcBef>
              <a:spcAft>
                <a:spcPts val="0"/>
              </a:spcAft>
              <a:defRPr sz="1600" b="1">
                <a:solidFill>
                  <a:schemeClr val="tx1">
                    <a:tint val="75000"/>
                  </a:schemeClr>
                </a:solidFill>
                <a:latin typeface="Arial"/>
                <a:ea typeface="+mn-ea"/>
                <a:cs typeface="Arial"/>
              </a:defRPr>
            </a:lvl1pPr>
          </a:lstStyle>
          <a:p>
            <a:pPr>
              <a:defRPr/>
            </a:pPr>
            <a:endParaRPr lang="en-US"/>
          </a:p>
        </p:txBody>
      </p:sp>
      <p:sp>
        <p:nvSpPr>
          <p:cNvPr id="6" name="Slide Number Placeholder 5">
            <a:extLst>
              <a:ext uri="{FF2B5EF4-FFF2-40B4-BE49-F238E27FC236}">
                <a16:creationId xmlns:a16="http://schemas.microsoft.com/office/drawing/2014/main" id="{6F9181C6-D8D5-4815-9A36-43C98B73713F}"/>
              </a:ext>
            </a:extLst>
          </p:cNvPr>
          <p:cNvSpPr>
            <a:spLocks noGrp="1"/>
          </p:cNvSpPr>
          <p:nvPr>
            <p:ph type="sldNum" sz="quarter" idx="4"/>
          </p:nvPr>
        </p:nvSpPr>
        <p:spPr>
          <a:xfrm>
            <a:off x="8737600" y="6356359"/>
            <a:ext cx="28448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b="1">
                <a:solidFill>
                  <a:srgbClr val="898989"/>
                </a:solidFill>
                <a:latin typeface="Arial" charset="0"/>
                <a:ea typeface="ＭＳ Ｐゴシック" charset="-128"/>
              </a:defRPr>
            </a:lvl1pPr>
          </a:lstStyle>
          <a:p>
            <a:pPr>
              <a:defRPr/>
            </a:pPr>
            <a:fld id="{9ACA1CD3-DF74-4B8D-8796-47F38FDFCA25}" type="slidenum">
              <a:rPr lang="en-US" altLang="en-US"/>
              <a:pPr>
                <a:defRPr/>
              </a:pPr>
              <a:t>‹#›</a:t>
            </a:fld>
            <a:endParaRPr lang="en-US" altLang="en-US"/>
          </a:p>
        </p:txBody>
      </p:sp>
    </p:spTree>
    <p:extLst>
      <p:ext uri="{BB962C8B-B14F-4D97-AF65-F5344CB8AC3E}">
        <p14:creationId xmlns:p14="http://schemas.microsoft.com/office/powerpoint/2010/main" val="2546007610"/>
      </p:ext>
    </p:extLst>
  </p:cSld>
  <p:clrMap bg1="lt1" tx1="dk1" bg2="lt2" tx2="dk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28" r:id="rId16"/>
    <p:sldLayoutId id="2147486629" r:id="rId17"/>
  </p:sldLayoutIdLst>
  <p:txStyles>
    <p:titleStyle>
      <a:lvl1pPr algn="ctr" defTabSz="609541" rtl="0" eaLnBrk="0" fontAlgn="base" hangingPunct="0">
        <a:spcBef>
          <a:spcPct val="0"/>
        </a:spcBef>
        <a:spcAft>
          <a:spcPct val="0"/>
        </a:spcAft>
        <a:defRPr sz="5867" b="1" kern="1200">
          <a:solidFill>
            <a:schemeClr val="tx1"/>
          </a:solidFill>
          <a:latin typeface="Arial"/>
          <a:ea typeface="ＭＳ Ｐゴシック" charset="-128"/>
          <a:cs typeface="ＭＳ Ｐゴシック" charset="-128"/>
        </a:defRPr>
      </a:lvl1pPr>
      <a:lvl2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2pPr>
      <a:lvl3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3pPr>
      <a:lvl4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4pPr>
      <a:lvl5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5pPr>
      <a:lvl6pPr marL="609541" algn="ctr" defTabSz="609541" rtl="0" eaLnBrk="1" fontAlgn="base" hangingPunct="1">
        <a:spcBef>
          <a:spcPct val="0"/>
        </a:spcBef>
        <a:spcAft>
          <a:spcPct val="0"/>
        </a:spcAft>
        <a:defRPr sz="5867">
          <a:solidFill>
            <a:schemeClr val="tx1"/>
          </a:solidFill>
          <a:latin typeface="Times New Roman" charset="0"/>
          <a:ea typeface="ＭＳ Ｐゴシック" charset="-128"/>
        </a:defRPr>
      </a:lvl6pPr>
      <a:lvl7pPr marL="1219079" algn="ctr" defTabSz="609541" rtl="0" eaLnBrk="1" fontAlgn="base" hangingPunct="1">
        <a:spcBef>
          <a:spcPct val="0"/>
        </a:spcBef>
        <a:spcAft>
          <a:spcPct val="0"/>
        </a:spcAft>
        <a:defRPr sz="5867">
          <a:solidFill>
            <a:schemeClr val="tx1"/>
          </a:solidFill>
          <a:latin typeface="Times New Roman" charset="0"/>
          <a:ea typeface="ＭＳ Ｐゴシック" charset="-128"/>
        </a:defRPr>
      </a:lvl7pPr>
      <a:lvl8pPr marL="1828618" algn="ctr" defTabSz="609541" rtl="0" eaLnBrk="1" fontAlgn="base" hangingPunct="1">
        <a:spcBef>
          <a:spcPct val="0"/>
        </a:spcBef>
        <a:spcAft>
          <a:spcPct val="0"/>
        </a:spcAft>
        <a:defRPr sz="5867">
          <a:solidFill>
            <a:schemeClr val="tx1"/>
          </a:solidFill>
          <a:latin typeface="Times New Roman" charset="0"/>
          <a:ea typeface="ＭＳ Ｐゴシック" charset="-128"/>
        </a:defRPr>
      </a:lvl8pPr>
      <a:lvl9pPr marL="2438158" algn="ctr" defTabSz="609541" rtl="0" eaLnBrk="1" fontAlgn="base" hangingPunct="1">
        <a:spcBef>
          <a:spcPct val="0"/>
        </a:spcBef>
        <a:spcAft>
          <a:spcPct val="0"/>
        </a:spcAft>
        <a:defRPr sz="5867">
          <a:solidFill>
            <a:schemeClr val="tx1"/>
          </a:solidFill>
          <a:latin typeface="Times New Roman" charset="0"/>
          <a:ea typeface="ＭＳ Ｐゴシック" charset="-128"/>
        </a:defRPr>
      </a:lvl9pPr>
    </p:titleStyle>
    <p:bodyStyle>
      <a:lvl1pPr marL="457154" indent="-457154" algn="l" defTabSz="609541" rtl="0" eaLnBrk="0" fontAlgn="base" hangingPunct="0">
        <a:spcBef>
          <a:spcPct val="20000"/>
        </a:spcBef>
        <a:spcAft>
          <a:spcPct val="0"/>
        </a:spcAft>
        <a:buFont typeface="Arial" panose="020B0604020202020204" pitchFamily="34" charset="0"/>
        <a:buChar char="•"/>
        <a:defRPr sz="4267" kern="1200">
          <a:solidFill>
            <a:schemeClr val="tx1"/>
          </a:solidFill>
          <a:latin typeface="Arial"/>
          <a:ea typeface="ＭＳ Ｐゴシック" charset="-128"/>
          <a:cs typeface="ＭＳ Ｐゴシック" charset="-128"/>
        </a:defRPr>
      </a:lvl1pPr>
      <a:lvl2pPr marL="990502" indent="-380964" algn="l" defTabSz="609541" rtl="0" eaLnBrk="0" fontAlgn="base" hangingPunct="0">
        <a:spcBef>
          <a:spcPct val="20000"/>
        </a:spcBef>
        <a:spcAft>
          <a:spcPct val="0"/>
        </a:spcAft>
        <a:buFont typeface="Arial" panose="020B0604020202020204" pitchFamily="34" charset="0"/>
        <a:buChar char="–"/>
        <a:defRPr sz="3733" kern="1200">
          <a:solidFill>
            <a:schemeClr val="tx1"/>
          </a:solidFill>
          <a:latin typeface="Arial"/>
          <a:ea typeface="Geneva" charset="0"/>
          <a:cs typeface="Arial"/>
        </a:defRPr>
      </a:lvl2pPr>
      <a:lvl3pPr marL="1523847" indent="-304771" algn="l" defTabSz="609541"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Arial" charset="0"/>
          <a:cs typeface="Arial"/>
        </a:defRPr>
      </a:lvl3pPr>
      <a:lvl4pPr marL="2133387" indent="-304771" algn="l" defTabSz="609541" rtl="0" eaLnBrk="0" fontAlgn="base" hangingPunct="0">
        <a:spcBef>
          <a:spcPct val="20000"/>
        </a:spcBef>
        <a:spcAft>
          <a:spcPct val="0"/>
        </a:spcAft>
        <a:buFont typeface="Arial" panose="020B0604020202020204" pitchFamily="34" charset="0"/>
        <a:buChar char="–"/>
        <a:defRPr sz="2667" kern="1200">
          <a:solidFill>
            <a:schemeClr val="tx1"/>
          </a:solidFill>
          <a:latin typeface="Arial"/>
          <a:ea typeface="Arial" charset="0"/>
          <a:cs typeface="Arial"/>
        </a:defRPr>
      </a:lvl4pPr>
      <a:lvl5pPr marL="2742927" indent="-304771" algn="l" defTabSz="609541" rtl="0" eaLnBrk="0" fontAlgn="base" hangingPunct="0">
        <a:spcBef>
          <a:spcPct val="20000"/>
        </a:spcBef>
        <a:spcAft>
          <a:spcPct val="0"/>
        </a:spcAft>
        <a:buFont typeface="Arial" panose="020B0604020202020204" pitchFamily="34" charset="0"/>
        <a:buChar char="»"/>
        <a:defRPr sz="2667" kern="1200">
          <a:solidFill>
            <a:schemeClr val="tx1"/>
          </a:solidFill>
          <a:latin typeface="Arial"/>
          <a:ea typeface="Arial" charset="0"/>
          <a:cs typeface="Arial"/>
        </a:defRPr>
      </a:lvl5pPr>
      <a:lvl6pPr marL="3352466" indent="-304771" algn="l" defTabSz="609541" rtl="0" eaLnBrk="1" latinLnBrk="0" hangingPunct="1">
        <a:spcBef>
          <a:spcPct val="20000"/>
        </a:spcBef>
        <a:buFont typeface="Arial"/>
        <a:buChar char="•"/>
        <a:defRPr sz="2667" kern="1200">
          <a:solidFill>
            <a:schemeClr val="tx1"/>
          </a:solidFill>
          <a:latin typeface="+mn-lt"/>
          <a:ea typeface="+mn-ea"/>
          <a:cs typeface="+mn-cs"/>
        </a:defRPr>
      </a:lvl6pPr>
      <a:lvl7pPr marL="3962005" indent="-304771" algn="l" defTabSz="609541" rtl="0" eaLnBrk="1" latinLnBrk="0" hangingPunct="1">
        <a:spcBef>
          <a:spcPct val="20000"/>
        </a:spcBef>
        <a:buFont typeface="Arial"/>
        <a:buChar char="•"/>
        <a:defRPr sz="2667" kern="1200">
          <a:solidFill>
            <a:schemeClr val="tx1"/>
          </a:solidFill>
          <a:latin typeface="+mn-lt"/>
          <a:ea typeface="+mn-ea"/>
          <a:cs typeface="+mn-cs"/>
        </a:defRPr>
      </a:lvl7pPr>
      <a:lvl8pPr marL="4571544" indent="-304771" algn="l" defTabSz="609541" rtl="0" eaLnBrk="1" latinLnBrk="0" hangingPunct="1">
        <a:spcBef>
          <a:spcPct val="20000"/>
        </a:spcBef>
        <a:buFont typeface="Arial"/>
        <a:buChar char="•"/>
        <a:defRPr sz="2667" kern="1200">
          <a:solidFill>
            <a:schemeClr val="tx1"/>
          </a:solidFill>
          <a:latin typeface="+mn-lt"/>
          <a:ea typeface="+mn-ea"/>
          <a:cs typeface="+mn-cs"/>
        </a:defRPr>
      </a:lvl8pPr>
      <a:lvl9pPr marL="5181084" indent="-304771" algn="l" defTabSz="60954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41" rtl="0" eaLnBrk="1" latinLnBrk="0" hangingPunct="1">
        <a:defRPr sz="2400" kern="1200">
          <a:solidFill>
            <a:schemeClr val="tx1"/>
          </a:solidFill>
          <a:latin typeface="+mn-lt"/>
          <a:ea typeface="+mn-ea"/>
          <a:cs typeface="+mn-cs"/>
        </a:defRPr>
      </a:lvl1pPr>
      <a:lvl2pPr marL="609541" algn="l" defTabSz="609541" rtl="0" eaLnBrk="1" latinLnBrk="0" hangingPunct="1">
        <a:defRPr sz="2400" kern="1200">
          <a:solidFill>
            <a:schemeClr val="tx1"/>
          </a:solidFill>
          <a:latin typeface="+mn-lt"/>
          <a:ea typeface="+mn-ea"/>
          <a:cs typeface="+mn-cs"/>
        </a:defRPr>
      </a:lvl2pPr>
      <a:lvl3pPr marL="1219079" algn="l" defTabSz="609541" rtl="0" eaLnBrk="1" latinLnBrk="0" hangingPunct="1">
        <a:defRPr sz="2400" kern="1200">
          <a:solidFill>
            <a:schemeClr val="tx1"/>
          </a:solidFill>
          <a:latin typeface="+mn-lt"/>
          <a:ea typeface="+mn-ea"/>
          <a:cs typeface="+mn-cs"/>
        </a:defRPr>
      </a:lvl3pPr>
      <a:lvl4pPr marL="1828618" algn="l" defTabSz="609541" rtl="0" eaLnBrk="1" latinLnBrk="0" hangingPunct="1">
        <a:defRPr sz="2400" kern="1200">
          <a:solidFill>
            <a:schemeClr val="tx1"/>
          </a:solidFill>
          <a:latin typeface="+mn-lt"/>
          <a:ea typeface="+mn-ea"/>
          <a:cs typeface="+mn-cs"/>
        </a:defRPr>
      </a:lvl4pPr>
      <a:lvl5pPr marL="2438158" algn="l" defTabSz="609541" rtl="0" eaLnBrk="1" latinLnBrk="0" hangingPunct="1">
        <a:defRPr sz="2400" kern="1200">
          <a:solidFill>
            <a:schemeClr val="tx1"/>
          </a:solidFill>
          <a:latin typeface="+mn-lt"/>
          <a:ea typeface="+mn-ea"/>
          <a:cs typeface="+mn-cs"/>
        </a:defRPr>
      </a:lvl5pPr>
      <a:lvl6pPr marL="3047697" algn="l" defTabSz="609541" rtl="0" eaLnBrk="1" latinLnBrk="0" hangingPunct="1">
        <a:defRPr sz="2400" kern="1200">
          <a:solidFill>
            <a:schemeClr val="tx1"/>
          </a:solidFill>
          <a:latin typeface="+mn-lt"/>
          <a:ea typeface="+mn-ea"/>
          <a:cs typeface="+mn-cs"/>
        </a:defRPr>
      </a:lvl6pPr>
      <a:lvl7pPr marL="3657234" algn="l" defTabSz="609541" rtl="0" eaLnBrk="1" latinLnBrk="0" hangingPunct="1">
        <a:defRPr sz="2400" kern="1200">
          <a:solidFill>
            <a:schemeClr val="tx1"/>
          </a:solidFill>
          <a:latin typeface="+mn-lt"/>
          <a:ea typeface="+mn-ea"/>
          <a:cs typeface="+mn-cs"/>
        </a:defRPr>
      </a:lvl7pPr>
      <a:lvl8pPr marL="4266773" algn="l" defTabSz="609541" rtl="0" eaLnBrk="1" latinLnBrk="0" hangingPunct="1">
        <a:defRPr sz="2400" kern="1200">
          <a:solidFill>
            <a:schemeClr val="tx1"/>
          </a:solidFill>
          <a:latin typeface="+mn-lt"/>
          <a:ea typeface="+mn-ea"/>
          <a:cs typeface="+mn-cs"/>
        </a:defRPr>
      </a:lvl8pPr>
      <a:lvl9pPr marL="4876314" algn="l" defTabSz="609541"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b="1">
                <a:solidFill>
                  <a:srgbClr val="898989"/>
                </a:solidFill>
              </a:defRPr>
            </a:lvl1pPr>
          </a:lstStyle>
          <a:p>
            <a:pPr>
              <a:defRPr/>
            </a:pPr>
            <a:fld id="{32F33962-A4CE-8344-85E4-188A8CAC810C}" type="datetime1">
              <a:rPr lang="en-US" altLang="en-US"/>
              <a:pPr>
                <a:defRPr/>
              </a:pPr>
              <a:t>11/9/25</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tx1">
                    <a:tint val="75000"/>
                  </a:schemeClr>
                </a:solidFill>
                <a:latin typeface="Arial"/>
                <a:ea typeface="+mn-ea"/>
                <a:cs typeface="Aria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1">
                <a:solidFill>
                  <a:srgbClr val="898989"/>
                </a:solidFill>
              </a:defRPr>
            </a:lvl1pPr>
          </a:lstStyle>
          <a:p>
            <a:pPr>
              <a:defRPr/>
            </a:pPr>
            <a:fld id="{3A358294-94DC-284F-A57D-6F1D8D61F822}" type="slidenum">
              <a:rPr lang="en-US" altLang="en-US"/>
              <a:pPr>
                <a:defRPr/>
              </a:pPr>
              <a:t>‹#›</a:t>
            </a:fld>
            <a:endParaRPr lang="en-US" altLang="en-US"/>
          </a:p>
        </p:txBody>
      </p:sp>
    </p:spTree>
    <p:extLst>
      <p:ext uri="{BB962C8B-B14F-4D97-AF65-F5344CB8AC3E}">
        <p14:creationId xmlns:p14="http://schemas.microsoft.com/office/powerpoint/2010/main" val="4277226279"/>
      </p:ext>
    </p:extLst>
  </p:cSld>
  <p:clrMap bg1="lt1" tx1="dk1" bg2="lt2" tx2="dk2" accent1="accent1" accent2="accent2" accent3="accent3" accent4="accent4" accent5="accent5" accent6="accent6" hlink="hlink" folHlink="folHlink"/>
  <p:sldLayoutIdLst>
    <p:sldLayoutId id="2147486631" r:id="rId1"/>
    <p:sldLayoutId id="2147486632" r:id="rId2"/>
    <p:sldLayoutId id="2147486633" r:id="rId3"/>
    <p:sldLayoutId id="2147486634" r:id="rId4"/>
    <p:sldLayoutId id="2147486635" r:id="rId5"/>
    <p:sldLayoutId id="2147486636" r:id="rId6"/>
    <p:sldLayoutId id="2147486637" r:id="rId7"/>
    <p:sldLayoutId id="2147486638" r:id="rId8"/>
    <p:sldLayoutId id="2147486639" r:id="rId9"/>
    <p:sldLayoutId id="2147486640" r:id="rId10"/>
    <p:sldLayoutId id="2147486641" r:id="rId11"/>
    <p:sldLayoutId id="2147486642" r:id="rId12"/>
    <p:sldLayoutId id="2147486643" r:id="rId13"/>
    <p:sldLayoutId id="2147486644" r:id="rId14"/>
  </p:sldLayoutIdLst>
  <p:txStyles>
    <p:title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ＭＳ Ｐゴシック" charset="-128"/>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Geneva"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Arial"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5.tiff"/></Relationships>
</file>

<file path=ppt/slides/_rels/slide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3.xml"/><Relationship Id="rId1" Type="http://schemas.openxmlformats.org/officeDocument/2006/relationships/tags" Target="../tags/tag15.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74.xml"/><Relationship Id="rId6" Type="http://schemas.openxmlformats.org/officeDocument/2006/relationships/image" Target="../media/image87.png"/><Relationship Id="rId5" Type="http://schemas.openxmlformats.org/officeDocument/2006/relationships/hyperlink" Target="https://www.elementbiosciences.com/resources/videos" TargetMode="Externa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84.xml"/><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E999-B572-9A47-8EEF-B379BFDD2475}"/>
              </a:ext>
            </a:extLst>
          </p:cNvPr>
          <p:cNvSpPr>
            <a:spLocks noGrp="1"/>
          </p:cNvSpPr>
          <p:nvPr>
            <p:ph type="ctrTitle"/>
          </p:nvPr>
        </p:nvSpPr>
        <p:spPr>
          <a:xfrm>
            <a:off x="609600" y="609599"/>
            <a:ext cx="6400800" cy="2982913"/>
          </a:xfrm>
        </p:spPr>
        <p:txBody>
          <a:bodyPr/>
          <a:lstStyle/>
          <a:p>
            <a:pPr eaLnBrk="1" fontAlgn="auto" hangingPunct="1">
              <a:lnSpc>
                <a:spcPts val="4000"/>
              </a:lnSpc>
              <a:spcAft>
                <a:spcPts val="0"/>
              </a:spcAft>
              <a:defRPr/>
            </a:pPr>
            <a:r>
              <a:rPr lang="en-US" sz="4400" dirty="0">
                <a:latin typeface="+mj-lt"/>
                <a:ea typeface="+mj-ea"/>
                <a:cs typeface="Arial" panose="020B0604020202020204" pitchFamily="34" charset="0"/>
              </a:rPr>
              <a:t>Overview of Next-generation Short Read Sequencing Technologies, Emerging Platforms, and Experimental Design</a:t>
            </a:r>
          </a:p>
        </p:txBody>
      </p:sp>
      <p:sp>
        <p:nvSpPr>
          <p:cNvPr id="65538" name="Subtitle 2">
            <a:extLst>
              <a:ext uri="{FF2B5EF4-FFF2-40B4-BE49-F238E27FC236}">
                <a16:creationId xmlns:a16="http://schemas.microsoft.com/office/drawing/2014/main" id="{A3A406DE-9543-3043-90B6-A1ABAF6B8629}"/>
              </a:ext>
            </a:extLst>
          </p:cNvPr>
          <p:cNvSpPr txBox="1">
            <a:spLocks/>
          </p:cNvSpPr>
          <p:nvPr/>
        </p:nvSpPr>
        <p:spPr bwMode="auto">
          <a:xfrm>
            <a:off x="762000" y="3592513"/>
            <a:ext cx="101346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eaLnBrk="1" hangingPunct="1">
              <a:lnSpc>
                <a:spcPct val="120000"/>
              </a:lnSpc>
            </a:pPr>
            <a:r>
              <a:rPr lang="en-US" altLang="en-US" b="1" dirty="0">
                <a:solidFill>
                  <a:srgbClr val="7F7F7F"/>
                </a:solidFill>
              </a:rPr>
              <a:t>Elaine R. Mardis, Ph.D., FAACR</a:t>
            </a:r>
          </a:p>
          <a:p>
            <a:pPr eaLnBrk="1" hangingPunct="1"/>
            <a:r>
              <a:rPr lang="en-US" altLang="en-US" sz="2000" b="1" dirty="0">
                <a:solidFill>
                  <a:srgbClr val="7F7F7F"/>
                </a:solidFill>
              </a:rPr>
              <a:t>Co-Executive Director, The Steve and Cindy Rasmussen Institute for Genomic Medicine at Nationwide Children’s Hospital</a:t>
            </a:r>
          </a:p>
          <a:p>
            <a:pPr eaLnBrk="1" hangingPunct="1"/>
            <a:r>
              <a:rPr lang="en-US" altLang="en-US" sz="2000" b="1" dirty="0">
                <a:solidFill>
                  <a:srgbClr val="7F7F7F"/>
                </a:solidFill>
              </a:rPr>
              <a:t>The Steve and Cindy Rasmussen Nationwide Foundation Endowed Chair in Genomic Medicine</a:t>
            </a:r>
          </a:p>
          <a:p>
            <a:pPr eaLnBrk="1" hangingPunct="1"/>
            <a:r>
              <a:rPr lang="en-US" altLang="en-US" sz="2000" b="1" dirty="0">
                <a:solidFill>
                  <a:srgbClr val="7F7F7F"/>
                </a:solidFill>
              </a:rPr>
              <a:t>Professor of Pediatrics and Neurosurgery, The Ohio State University College of Medicine</a:t>
            </a:r>
          </a:p>
          <a:p>
            <a:pPr eaLnBrk="1" hangingPunct="1">
              <a:lnSpc>
                <a:spcPct val="120000"/>
              </a:lnSpc>
            </a:pPr>
            <a:endParaRPr lang="en-US" altLang="en-US" sz="2000" b="1" dirty="0">
              <a:solidFill>
                <a:srgbClr val="7F7F7F"/>
              </a:solidFill>
            </a:endParaRPr>
          </a:p>
        </p:txBody>
      </p:sp>
    </p:spTree>
  </p:cSld>
  <p:clrMapOvr>
    <a:masterClrMapping/>
  </p:clrMapOvr>
  <p:transition spd="slow" advTm="429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1CFF8B6B-EB35-A249-BE53-2F6EFE2B6B58}"/>
              </a:ext>
            </a:extLst>
          </p:cNvPr>
          <p:cNvSpPr>
            <a:spLocks noGrp="1"/>
          </p:cNvSpPr>
          <p:nvPr>
            <p:ph type="title"/>
          </p:nvPr>
        </p:nvSpPr>
        <p:spPr>
          <a:xfrm>
            <a:off x="990600" y="-152400"/>
            <a:ext cx="101346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Adapter Ligation-based Library Construction</a:t>
            </a:r>
          </a:p>
        </p:txBody>
      </p:sp>
      <p:sp>
        <p:nvSpPr>
          <p:cNvPr id="5" name="Rectangle 4">
            <a:extLst>
              <a:ext uri="{FF2B5EF4-FFF2-40B4-BE49-F238E27FC236}">
                <a16:creationId xmlns:a16="http://schemas.microsoft.com/office/drawing/2014/main" id="{70092DEA-7BEA-C147-B5BE-341D26832A99}"/>
              </a:ext>
            </a:extLst>
          </p:cNvPr>
          <p:cNvSpPr/>
          <p:nvPr/>
        </p:nvSpPr>
        <p:spPr>
          <a:xfrm>
            <a:off x="2286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1" name="TextBox 5">
            <a:extLst>
              <a:ext uri="{FF2B5EF4-FFF2-40B4-BE49-F238E27FC236}">
                <a16:creationId xmlns:a16="http://schemas.microsoft.com/office/drawing/2014/main" id="{030776D6-0826-354C-BA94-B4D657CC79FA}"/>
              </a:ext>
            </a:extLst>
          </p:cNvPr>
          <p:cNvSpPr txBox="1">
            <a:spLocks noChangeArrowheads="1"/>
          </p:cNvSpPr>
          <p:nvPr/>
        </p:nvSpPr>
        <p:spPr bwMode="auto">
          <a:xfrm>
            <a:off x="2438400" y="4735513"/>
            <a:ext cx="7924800"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Shear or enzymatically treat high molecular weight DNA to fragment, OR  	derive DNA fragments from other preparatory methods</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Enzymatic treatments to blunt ends</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Ligate synthetic DNA adapters (with indexes), PCR amplify</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Quantitate and size library (quality control)</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Proceed to WGS, or isolate exome or specific panel by hybrid capture</a:t>
            </a:r>
          </a:p>
        </p:txBody>
      </p:sp>
      <p:pic>
        <p:nvPicPr>
          <p:cNvPr id="73732" name="Picture 23">
            <a:extLst>
              <a:ext uri="{FF2B5EF4-FFF2-40B4-BE49-F238E27FC236}">
                <a16:creationId xmlns:a16="http://schemas.microsoft.com/office/drawing/2014/main" id="{98472430-943A-FA4F-8352-DC89A73D4534}"/>
              </a:ext>
            </a:extLst>
          </p:cNvPr>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2895600" y="8382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638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435-F138-3F4A-8C56-0618C31C368F}"/>
              </a:ext>
            </a:extLst>
          </p:cNvPr>
          <p:cNvSpPr>
            <a:spLocks noGrp="1"/>
          </p:cNvSpPr>
          <p:nvPr>
            <p:ph type="title"/>
          </p:nvPr>
        </p:nvSpPr>
        <p:spPr>
          <a:xfrm>
            <a:off x="990600" y="0"/>
            <a:ext cx="10058400" cy="1143000"/>
          </a:xfrm>
        </p:spPr>
        <p:txBody>
          <a:bodyPr/>
          <a:lstStyle/>
          <a:p>
            <a:pPr>
              <a:defRPr/>
            </a:pPr>
            <a:r>
              <a:rPr lang="en-US" dirty="0">
                <a:latin typeface="Arial" panose="020B0604020202020204" pitchFamily="34" charset="0"/>
                <a:cs typeface="Arial" panose="020B0604020202020204" pitchFamily="34" charset="0"/>
              </a:rPr>
              <a:t>Transposon-based Library Construction</a:t>
            </a:r>
          </a:p>
        </p:txBody>
      </p:sp>
      <p:pic>
        <p:nvPicPr>
          <p:cNvPr id="74754" name="Content Placeholder 4">
            <a:extLst>
              <a:ext uri="{FF2B5EF4-FFF2-40B4-BE49-F238E27FC236}">
                <a16:creationId xmlns:a16="http://schemas.microsoft.com/office/drawing/2014/main" id="{EFB2C397-2047-6F45-AB56-639C05C4A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48200" y="1001712"/>
            <a:ext cx="6288088" cy="4854575"/>
          </a:xfrm>
        </p:spPr>
      </p:pic>
      <p:sp>
        <p:nvSpPr>
          <p:cNvPr id="3" name="TextBox 2">
            <a:extLst>
              <a:ext uri="{FF2B5EF4-FFF2-40B4-BE49-F238E27FC236}">
                <a16:creationId xmlns:a16="http://schemas.microsoft.com/office/drawing/2014/main" id="{184766F2-0C7F-3F2D-D3D5-CBA784A73B03}"/>
              </a:ext>
            </a:extLst>
          </p:cNvPr>
          <p:cNvSpPr txBox="1"/>
          <p:nvPr/>
        </p:nvSpPr>
        <p:spPr>
          <a:xfrm>
            <a:off x="457200" y="1443840"/>
            <a:ext cx="3733800" cy="3970318"/>
          </a:xfrm>
          <a:prstGeom prst="rect">
            <a:avLst/>
          </a:prstGeom>
          <a:noFill/>
        </p:spPr>
        <p:txBody>
          <a:bodyPr wrap="square" rtlCol="0">
            <a:spAutoFit/>
          </a:bodyPr>
          <a:lstStyle/>
          <a:p>
            <a:r>
              <a:rPr lang="en-US" dirty="0">
                <a:latin typeface="+mn-lt"/>
              </a:rPr>
              <a:t>The use of engineered transposons to insert library adapter sequences into high mw DNA </a:t>
            </a:r>
          </a:p>
          <a:p>
            <a:pPr marL="285750" indent="-285750">
              <a:buFont typeface="Arial" panose="020B0604020202020204" pitchFamily="34" charset="0"/>
              <a:buChar char="•"/>
            </a:pPr>
            <a:r>
              <a:rPr lang="en-US" dirty="0">
                <a:latin typeface="+mn-lt"/>
              </a:rPr>
              <a:t>Ideally suited for low amounts of high mw DNA</a:t>
            </a:r>
          </a:p>
          <a:p>
            <a:pPr marL="285750" indent="-285750">
              <a:buFont typeface="Arial" panose="020B0604020202020204" pitchFamily="34" charset="0"/>
              <a:buChar char="•"/>
            </a:pPr>
            <a:r>
              <a:rPr lang="en-US" dirty="0">
                <a:latin typeface="+mn-lt"/>
              </a:rPr>
              <a:t>Forms the basis for ATAC-seq approach because transposons only insert into open chromatin</a:t>
            </a:r>
          </a:p>
          <a:p>
            <a:pPr marL="285750" indent="-285750">
              <a:buFont typeface="Arial" panose="020B0604020202020204" pitchFamily="34" charset="0"/>
              <a:buChar char="•"/>
            </a:pPr>
            <a:r>
              <a:rPr lang="en-US" dirty="0">
                <a:latin typeface="+mn-lt"/>
              </a:rPr>
              <a:t>Initial titration of </a:t>
            </a:r>
            <a:r>
              <a:rPr lang="en-US" dirty="0" err="1">
                <a:latin typeface="+mn-lt"/>
              </a:rPr>
              <a:t>Tn:DNA</a:t>
            </a:r>
            <a:r>
              <a:rPr lang="en-US" dirty="0">
                <a:latin typeface="+mn-lt"/>
              </a:rPr>
              <a:t> may be needed to optimize NGS library fragment size range</a:t>
            </a:r>
          </a:p>
          <a:p>
            <a:pPr marL="285750" indent="-285750">
              <a:buFont typeface="Arial" panose="020B0604020202020204" pitchFamily="34" charset="0"/>
              <a:buChar char="•"/>
            </a:pPr>
            <a:r>
              <a:rPr lang="en-US" dirty="0">
                <a:latin typeface="+mn-lt"/>
              </a:rPr>
              <a:t>Subsequent ligation of barcodes/index sequences following Tn insertion is possible</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36B49E-CBAC-4AA4-BFD8-9B2A106FB530}"/>
              </a:ext>
            </a:extLst>
          </p:cNvPr>
          <p:cNvSpPr/>
          <p:nvPr/>
        </p:nvSpPr>
        <p:spPr>
          <a:xfrm>
            <a:off x="209550" y="5810250"/>
            <a:ext cx="11744325" cy="10477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4E0E1182-3321-4B63-A76C-8CA931FE61DD}"/>
              </a:ext>
            </a:extLst>
          </p:cNvPr>
          <p:cNvGrpSpPr/>
          <p:nvPr/>
        </p:nvGrpSpPr>
        <p:grpSpPr>
          <a:xfrm>
            <a:off x="463917" y="2333482"/>
            <a:ext cx="4370896" cy="4000643"/>
            <a:chOff x="229384" y="1868529"/>
            <a:chExt cx="4370896" cy="4000643"/>
          </a:xfrm>
        </p:grpSpPr>
        <p:grpSp>
          <p:nvGrpSpPr>
            <p:cNvPr id="18" name="Group 17">
              <a:extLst>
                <a:ext uri="{FF2B5EF4-FFF2-40B4-BE49-F238E27FC236}">
                  <a16:creationId xmlns:a16="http://schemas.microsoft.com/office/drawing/2014/main" id="{9BE925D8-B8DF-4A7C-B7D4-AB34676B5ECE}"/>
                </a:ext>
              </a:extLst>
            </p:cNvPr>
            <p:cNvGrpSpPr/>
            <p:nvPr/>
          </p:nvGrpSpPr>
          <p:grpSpPr>
            <a:xfrm>
              <a:off x="229384" y="1868529"/>
              <a:ext cx="4370896" cy="4000643"/>
              <a:chOff x="229384" y="1868529"/>
              <a:chExt cx="4370896" cy="4000643"/>
            </a:xfrm>
          </p:grpSpPr>
          <p:grpSp>
            <p:nvGrpSpPr>
              <p:cNvPr id="10" name="Group 9">
                <a:extLst>
                  <a:ext uri="{FF2B5EF4-FFF2-40B4-BE49-F238E27FC236}">
                    <a16:creationId xmlns:a16="http://schemas.microsoft.com/office/drawing/2014/main" id="{B41069DD-2B9C-4CD1-B988-3807C8342511}"/>
                  </a:ext>
                </a:extLst>
              </p:cNvPr>
              <p:cNvGrpSpPr/>
              <p:nvPr/>
            </p:nvGrpSpPr>
            <p:grpSpPr>
              <a:xfrm>
                <a:off x="229384" y="1868529"/>
                <a:ext cx="4370896" cy="4000643"/>
                <a:chOff x="227338" y="176214"/>
                <a:chExt cx="4154488" cy="4048315"/>
              </a:xfrm>
            </p:grpSpPr>
            <p:pic>
              <p:nvPicPr>
                <p:cNvPr id="4" name="Picture 3">
                  <a:extLst>
                    <a:ext uri="{FF2B5EF4-FFF2-40B4-BE49-F238E27FC236}">
                      <a16:creationId xmlns:a16="http://schemas.microsoft.com/office/drawing/2014/main" id="{6A88A1B5-3604-41B0-9068-7D00CE3416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339" y="176214"/>
                  <a:ext cx="34766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5">
                  <a:extLst>
                    <a:ext uri="{FF2B5EF4-FFF2-40B4-BE49-F238E27FC236}">
                      <a16:creationId xmlns:a16="http://schemas.microsoft.com/office/drawing/2014/main" id="{4FB6B286-837F-4C54-AD48-D7FDC69BBF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651" y="1368426"/>
                  <a:ext cx="1933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Picture 4">
                  <a:extLst>
                    <a:ext uri="{FF2B5EF4-FFF2-40B4-BE49-F238E27FC236}">
                      <a16:creationId xmlns:a16="http://schemas.microsoft.com/office/drawing/2014/main" id="{6B855CC9-1F89-4644-9F12-F9EAAFF313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5676" y="1657351"/>
                  <a:ext cx="2905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E682B74B-5B03-4B12-AED6-CA6724A87FAF}"/>
                    </a:ext>
                  </a:extLst>
                </p:cNvPr>
                <p:cNvPicPr>
                  <a:picLocks noChangeAspect="1"/>
                </p:cNvPicPr>
                <p:nvPr/>
              </p:nvPicPr>
              <p:blipFill rotWithShape="1">
                <a:blip r:embed="rId5">
                  <a:extLst>
                    <a:ext uri="{28A0092B-C50C-407E-A947-70E740481C1C}">
                      <a14:useLocalDpi xmlns:a14="http://schemas.microsoft.com/office/drawing/2010/main" val="0"/>
                    </a:ext>
                  </a:extLst>
                </a:blip>
                <a:srcRect t="742" b="67388"/>
                <a:stretch/>
              </p:blipFill>
              <p:spPr bwMode="auto">
                <a:xfrm>
                  <a:off x="227339" y="3036889"/>
                  <a:ext cx="4154487" cy="11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E17C055-7016-4D74-BAF9-7B404022FD46}"/>
                    </a:ext>
                  </a:extLst>
                </p:cNvPr>
                <p:cNvSpPr txBox="1"/>
                <p:nvPr/>
              </p:nvSpPr>
              <p:spPr>
                <a:xfrm>
                  <a:off x="227338" y="1508125"/>
                  <a:ext cx="2444195" cy="24915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with IDT unique-dual-indexed adapter</a:t>
                  </a:r>
                </a:p>
              </p:txBody>
            </p:sp>
            <p:pic>
              <p:nvPicPr>
                <p:cNvPr id="9" name="Picture 9">
                  <a:extLst>
                    <a:ext uri="{FF2B5EF4-FFF2-40B4-BE49-F238E27FC236}">
                      <a16:creationId xmlns:a16="http://schemas.microsoft.com/office/drawing/2014/main" id="{DBCAA207-995B-447F-AF95-20FAD16DD4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5276" y="2392364"/>
                  <a:ext cx="15843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id="{AD64FD87-8145-4F1B-A473-F57FA96EBC3F}"/>
                  </a:ext>
                </a:extLst>
              </p:cNvPr>
              <p:cNvSpPr/>
              <p:nvPr/>
            </p:nvSpPr>
            <p:spPr>
              <a:xfrm flipV="1">
                <a:off x="3510720" y="4657260"/>
                <a:ext cx="361950" cy="18891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AA933BE7-A1C1-4A00-8800-F590391730C0}"/>
                  </a:ext>
                </a:extLst>
              </p:cNvPr>
              <p:cNvSpPr/>
              <p:nvPr/>
            </p:nvSpPr>
            <p:spPr>
              <a:xfrm flipV="1">
                <a:off x="1193086" y="5599511"/>
                <a:ext cx="361950" cy="18891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D6F32B9B-09E6-4029-B436-51EC71BABEA1}"/>
                </a:ext>
              </a:extLst>
            </p:cNvPr>
            <p:cNvSpPr/>
            <p:nvPr/>
          </p:nvSpPr>
          <p:spPr>
            <a:xfrm flipV="1">
              <a:off x="2300759" y="5488290"/>
              <a:ext cx="361950" cy="3328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1">
            <a:extLst>
              <a:ext uri="{FF2B5EF4-FFF2-40B4-BE49-F238E27FC236}">
                <a16:creationId xmlns:a16="http://schemas.microsoft.com/office/drawing/2014/main" id="{6F38572A-D987-4D43-989B-5511FFBC4B18}"/>
              </a:ext>
            </a:extLst>
          </p:cNvPr>
          <p:cNvGrpSpPr/>
          <p:nvPr/>
        </p:nvGrpSpPr>
        <p:grpSpPr>
          <a:xfrm>
            <a:off x="6393345" y="2080601"/>
            <a:ext cx="5652391" cy="4312908"/>
            <a:chOff x="5994118" y="2409809"/>
            <a:chExt cx="5652391" cy="4312908"/>
          </a:xfrm>
        </p:grpSpPr>
        <p:grpSp>
          <p:nvGrpSpPr>
            <p:cNvPr id="11" name="Group 10">
              <a:extLst>
                <a:ext uri="{FF2B5EF4-FFF2-40B4-BE49-F238E27FC236}">
                  <a16:creationId xmlns:a16="http://schemas.microsoft.com/office/drawing/2014/main" id="{58D40D23-8331-4078-B75D-E99714085D8C}"/>
                </a:ext>
              </a:extLst>
            </p:cNvPr>
            <p:cNvGrpSpPr/>
            <p:nvPr/>
          </p:nvGrpSpPr>
          <p:grpSpPr>
            <a:xfrm>
              <a:off x="6095999" y="2564090"/>
              <a:ext cx="5550510" cy="4158627"/>
              <a:chOff x="5579304" y="1580017"/>
              <a:chExt cx="6067206" cy="4303711"/>
            </a:xfrm>
          </p:grpSpPr>
          <p:pic>
            <p:nvPicPr>
              <p:cNvPr id="12" name="Picture 11">
                <a:extLst>
                  <a:ext uri="{FF2B5EF4-FFF2-40B4-BE49-F238E27FC236}">
                    <a16:creationId xmlns:a16="http://schemas.microsoft.com/office/drawing/2014/main" id="{07EC6058-52C3-4586-8134-874CC290C10E}"/>
                  </a:ext>
                </a:extLst>
              </p:cNvPr>
              <p:cNvPicPr>
                <a:picLocks noChangeAspect="1"/>
              </p:cNvPicPr>
              <p:nvPr/>
            </p:nvPicPr>
            <p:blipFill rotWithShape="1">
              <a:blip r:embed="rId7"/>
              <a:srcRect l="1486" t="43103"/>
              <a:stretch/>
            </p:blipFill>
            <p:spPr>
              <a:xfrm>
                <a:off x="5579304" y="1580017"/>
                <a:ext cx="5668744" cy="1276843"/>
              </a:xfrm>
              <a:prstGeom prst="rect">
                <a:avLst/>
              </a:prstGeom>
            </p:spPr>
          </p:pic>
          <p:pic>
            <p:nvPicPr>
              <p:cNvPr id="13" name="Picture 12">
                <a:extLst>
                  <a:ext uri="{FF2B5EF4-FFF2-40B4-BE49-F238E27FC236}">
                    <a16:creationId xmlns:a16="http://schemas.microsoft.com/office/drawing/2014/main" id="{1FE77D66-BF10-4AF9-B8AA-0C0B094810A4}"/>
                  </a:ext>
                </a:extLst>
              </p:cNvPr>
              <p:cNvPicPr>
                <a:picLocks noChangeAspect="1"/>
              </p:cNvPicPr>
              <p:nvPr/>
            </p:nvPicPr>
            <p:blipFill rotWithShape="1">
              <a:blip r:embed="rId8"/>
              <a:srcRect l="2106" t="44038"/>
              <a:stretch/>
            </p:blipFill>
            <p:spPr>
              <a:xfrm>
                <a:off x="5579304" y="2743200"/>
                <a:ext cx="6067206" cy="2986640"/>
              </a:xfrm>
              <a:prstGeom prst="rect">
                <a:avLst/>
              </a:prstGeom>
            </p:spPr>
          </p:pic>
          <p:sp>
            <p:nvSpPr>
              <p:cNvPr id="14" name="TextBox 13">
                <a:extLst>
                  <a:ext uri="{FF2B5EF4-FFF2-40B4-BE49-F238E27FC236}">
                    <a16:creationId xmlns:a16="http://schemas.microsoft.com/office/drawing/2014/main" id="{441DC68D-8CAE-4C4E-9A3D-C9C419E32C71}"/>
                  </a:ext>
                </a:extLst>
              </p:cNvPr>
              <p:cNvSpPr txBox="1"/>
              <p:nvPr/>
            </p:nvSpPr>
            <p:spPr>
              <a:xfrm>
                <a:off x="8820150" y="5575951"/>
                <a:ext cx="233106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i5 index incorporation</a:t>
                </a:r>
              </a:p>
            </p:txBody>
          </p:sp>
        </p:grpSp>
        <p:sp>
          <p:nvSpPr>
            <p:cNvPr id="21" name="Rectangle 20">
              <a:extLst>
                <a:ext uri="{FF2B5EF4-FFF2-40B4-BE49-F238E27FC236}">
                  <a16:creationId xmlns:a16="http://schemas.microsoft.com/office/drawing/2014/main" id="{6DA1544D-129C-4ED8-9FD6-A4C884D2F5DF}"/>
                </a:ext>
              </a:extLst>
            </p:cNvPr>
            <p:cNvSpPr/>
            <p:nvPr/>
          </p:nvSpPr>
          <p:spPr>
            <a:xfrm flipV="1">
              <a:off x="5994118" y="2409809"/>
              <a:ext cx="2942492" cy="3328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6" name="Picture 25">
            <a:extLst>
              <a:ext uri="{FF2B5EF4-FFF2-40B4-BE49-F238E27FC236}">
                <a16:creationId xmlns:a16="http://schemas.microsoft.com/office/drawing/2014/main" id="{16A53702-491A-4CDA-B3C1-2530C9C98515}"/>
              </a:ext>
            </a:extLst>
          </p:cNvPr>
          <p:cNvPicPr>
            <a:picLocks noChangeAspect="1"/>
          </p:cNvPicPr>
          <p:nvPr/>
        </p:nvPicPr>
        <p:blipFill>
          <a:blip r:embed="rId9"/>
          <a:stretch>
            <a:fillRect/>
          </a:stretch>
        </p:blipFill>
        <p:spPr>
          <a:xfrm>
            <a:off x="3827281" y="45587"/>
            <a:ext cx="3527981" cy="2379066"/>
          </a:xfrm>
          <a:prstGeom prst="rect">
            <a:avLst/>
          </a:prstGeom>
        </p:spPr>
      </p:pic>
      <p:sp>
        <p:nvSpPr>
          <p:cNvPr id="27" name="Rectangle 26">
            <a:extLst>
              <a:ext uri="{FF2B5EF4-FFF2-40B4-BE49-F238E27FC236}">
                <a16:creationId xmlns:a16="http://schemas.microsoft.com/office/drawing/2014/main" id="{F93B5856-FC2B-4216-BCF6-F50666C64E9E}"/>
              </a:ext>
            </a:extLst>
          </p:cNvPr>
          <p:cNvSpPr/>
          <p:nvPr/>
        </p:nvSpPr>
        <p:spPr>
          <a:xfrm>
            <a:off x="209550" y="2138019"/>
            <a:ext cx="5475646" cy="43759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7C56829D-4F61-4B3C-ACBD-F5F32788F5A3}"/>
              </a:ext>
            </a:extLst>
          </p:cNvPr>
          <p:cNvSpPr/>
          <p:nvPr/>
        </p:nvSpPr>
        <p:spPr>
          <a:xfrm>
            <a:off x="6475557" y="2113281"/>
            <a:ext cx="5506893" cy="43912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31">
            <a:extLst>
              <a:ext uri="{FF2B5EF4-FFF2-40B4-BE49-F238E27FC236}">
                <a16:creationId xmlns:a16="http://schemas.microsoft.com/office/drawing/2014/main" id="{48BFF3AD-F92C-49AD-A23B-D1CAED6FFFA9}"/>
              </a:ext>
            </a:extLst>
          </p:cNvPr>
          <p:cNvSpPr txBox="1"/>
          <p:nvPr/>
        </p:nvSpPr>
        <p:spPr>
          <a:xfrm>
            <a:off x="224060" y="1636660"/>
            <a:ext cx="3357456" cy="44370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NEBNext Ultra II FS</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31">
            <a:extLst>
              <a:ext uri="{FF2B5EF4-FFF2-40B4-BE49-F238E27FC236}">
                <a16:creationId xmlns:a16="http://schemas.microsoft.com/office/drawing/2014/main" id="{457AC28D-83E1-4FA7-B588-9EDDDD837A97}"/>
              </a:ext>
            </a:extLst>
          </p:cNvPr>
          <p:cNvSpPr txBox="1"/>
          <p:nvPr/>
        </p:nvSpPr>
        <p:spPr>
          <a:xfrm>
            <a:off x="8637233" y="1609944"/>
            <a:ext cx="3357456" cy="47278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Claret SRSLY</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ontent Placeholder 2">
            <a:extLst>
              <a:ext uri="{FF2B5EF4-FFF2-40B4-BE49-F238E27FC236}">
                <a16:creationId xmlns:a16="http://schemas.microsoft.com/office/drawing/2014/main" id="{4ED59D11-634B-4731-985C-E66C47D459F5}"/>
              </a:ext>
            </a:extLst>
          </p:cNvPr>
          <p:cNvSpPr txBox="1">
            <a:spLocks/>
          </p:cNvSpPr>
          <p:nvPr/>
        </p:nvSpPr>
        <p:spPr bwMode="auto">
          <a:xfrm>
            <a:off x="0" y="134133"/>
            <a:ext cx="4497491" cy="95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Library Prep Workflow Comparison for differential input DNA</a:t>
            </a:r>
          </a:p>
        </p:txBody>
      </p:sp>
      <p:sp>
        <p:nvSpPr>
          <p:cNvPr id="32" name="Oval 31">
            <a:extLst>
              <a:ext uri="{FF2B5EF4-FFF2-40B4-BE49-F238E27FC236}">
                <a16:creationId xmlns:a16="http://schemas.microsoft.com/office/drawing/2014/main" id="{E16F53D6-F998-4553-A4C5-26AD6873487C}"/>
              </a:ext>
            </a:extLst>
          </p:cNvPr>
          <p:cNvSpPr/>
          <p:nvPr/>
        </p:nvSpPr>
        <p:spPr>
          <a:xfrm>
            <a:off x="4696800" y="954393"/>
            <a:ext cx="1768759" cy="1223344"/>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4" name="Straight Arrow Connector 33">
            <a:extLst>
              <a:ext uri="{FF2B5EF4-FFF2-40B4-BE49-F238E27FC236}">
                <a16:creationId xmlns:a16="http://schemas.microsoft.com/office/drawing/2014/main" id="{0E374DDF-D125-4B4E-8C1C-6E9F5D29D7CE}"/>
              </a:ext>
            </a:extLst>
          </p:cNvPr>
          <p:cNvCxnSpPr>
            <a:cxnSpLocks/>
          </p:cNvCxnSpPr>
          <p:nvPr/>
        </p:nvCxnSpPr>
        <p:spPr>
          <a:xfrm flipH="1">
            <a:off x="4667283" y="2113281"/>
            <a:ext cx="543925" cy="552649"/>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C7F499DE-BB7D-4BB4-A235-4205061FDDDC}"/>
              </a:ext>
            </a:extLst>
          </p:cNvPr>
          <p:cNvSpPr/>
          <p:nvPr/>
        </p:nvSpPr>
        <p:spPr>
          <a:xfrm>
            <a:off x="4534237" y="293643"/>
            <a:ext cx="2942492" cy="1933063"/>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a:extLst>
              <a:ext uri="{FF2B5EF4-FFF2-40B4-BE49-F238E27FC236}">
                <a16:creationId xmlns:a16="http://schemas.microsoft.com/office/drawing/2014/main" id="{112A3C52-6A33-42BA-BDB6-566008189DFA}"/>
              </a:ext>
            </a:extLst>
          </p:cNvPr>
          <p:cNvCxnSpPr>
            <a:stCxn id="35" idx="5"/>
          </p:cNvCxnSpPr>
          <p:nvPr/>
        </p:nvCxnSpPr>
        <p:spPr>
          <a:xfrm>
            <a:off x="7045811" y="1943615"/>
            <a:ext cx="850423" cy="519295"/>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709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5" grpId="0" animBg="1"/>
      <p:bldP spid="3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1E10A366-4CA0-D243-9B77-F87BE9078FEC}"/>
              </a:ext>
            </a:extLst>
          </p:cNvPr>
          <p:cNvSpPr>
            <a:spLocks noGrp="1"/>
          </p:cNvSpPr>
          <p:nvPr>
            <p:ph type="title"/>
          </p:nvPr>
        </p:nvSpPr>
        <p:spPr>
          <a:xfrm>
            <a:off x="609600" y="0"/>
            <a:ext cx="10972800" cy="1143000"/>
          </a:xfrm>
        </p:spPr>
        <p:txBody>
          <a:bodyPr/>
          <a:lstStyle/>
          <a:p>
            <a:pPr eaLnBrk="1" fontAlgn="auto" hangingPunct="1">
              <a:spcAft>
                <a:spcPts val="0"/>
              </a:spcAft>
              <a:defRPr/>
            </a:pPr>
            <a:r>
              <a:rPr lang="en-US" dirty="0">
                <a:latin typeface="Arial" panose="020B0604020202020204" pitchFamily="34" charset="0"/>
                <a:cs typeface="Arial" panose="020B0604020202020204" pitchFamily="34" charset="0"/>
              </a:rPr>
              <a:t>PCR-related Problems in NGS </a:t>
            </a:r>
          </a:p>
        </p:txBody>
      </p:sp>
      <p:sp>
        <p:nvSpPr>
          <p:cNvPr id="75778" name="Content Placeholder 2">
            <a:extLst>
              <a:ext uri="{FF2B5EF4-FFF2-40B4-BE49-F238E27FC236}">
                <a16:creationId xmlns:a16="http://schemas.microsoft.com/office/drawing/2014/main" id="{B11A22DB-201A-4242-B03F-B61477817A12}"/>
              </a:ext>
            </a:extLst>
          </p:cNvPr>
          <p:cNvSpPr>
            <a:spLocks noGrp="1"/>
          </p:cNvSpPr>
          <p:nvPr>
            <p:ph idx="1"/>
          </p:nvPr>
        </p:nvSpPr>
        <p:spPr>
          <a:xfrm>
            <a:off x="609600" y="1219200"/>
            <a:ext cx="10972800" cy="2852738"/>
          </a:xfrm>
        </p:spPr>
        <p:txBody>
          <a:bodyPr/>
          <a:lstStyle/>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is an effective vehicle for amplifying DNA, however…</a:t>
            </a:r>
          </a:p>
          <a:p>
            <a:pPr marL="0" indent="0" eaLnBrk="1" hangingPunct="1">
              <a:lnSpc>
                <a:spcPct val="80000"/>
              </a:lnSpc>
              <a:buClr>
                <a:srgbClr val="558ED5"/>
              </a:buClr>
            </a:pPr>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In NGS library construction, PCR can introduce preferential amplification (“jackpotting”) of certain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Duplicate reads with exact start/stop alignments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Need to “de-duplicate” after alignment and keep only one pair</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Low input DNA amounts favor jackpotting due to lack of complexity in the fragment population </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also introduces false positive artifacts due to substitution errors by the polymerase</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early PCR cycles, error appears as a true variant</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later cycles, error typically is drowned out by correctly copied fragments in the cluster</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Cluster formation is a type of PCR (“bridge amplification”)</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Introduces bias in amplifying high and low G+C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Reduced coverage at these loci is a result</a:t>
            </a:r>
          </a:p>
        </p:txBody>
      </p:sp>
    </p:spTree>
  </p:cSld>
  <p:clrMapOvr>
    <a:masterClrMapping/>
  </p:clrMapOvr>
  <p:transition spd="slow" advTm="1951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B9D17C-4B35-EF40-B167-CD82A73CBCDE}"/>
              </a:ext>
            </a:extLst>
          </p:cNvPr>
          <p:cNvSpPr>
            <a:spLocks noGrp="1"/>
          </p:cNvSpPr>
          <p:nvPr>
            <p:ph type="ctrTitle"/>
          </p:nvPr>
        </p:nvSpPr>
        <p:spPr>
          <a:xfrm>
            <a:off x="2700338" y="1633538"/>
            <a:ext cx="5851525" cy="1470025"/>
          </a:xfrm>
        </p:spPr>
        <p:txBody>
          <a:bodyPr/>
          <a:lstStyle/>
          <a:p>
            <a:pPr>
              <a:defRPr/>
            </a:pPr>
            <a:r>
              <a:rPr lang="en-US" sz="4400" dirty="0" err="1">
                <a:latin typeface="Calibri" panose="020F0502020204030204" pitchFamily="34" charset="0"/>
                <a:cs typeface="Calibri" panose="020F0502020204030204" pitchFamily="34" charset="0"/>
              </a:rPr>
              <a:t>RNAseq</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009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6AD-5F7A-AD4A-824F-51CCBB259C48}"/>
              </a:ext>
            </a:extLst>
          </p:cNvPr>
          <p:cNvSpPr>
            <a:spLocks noGrp="1"/>
          </p:cNvSpPr>
          <p:nvPr>
            <p:ph type="title"/>
          </p:nvPr>
        </p:nvSpPr>
        <p:spPr/>
        <p:txBody>
          <a:bodyPr/>
          <a:lstStyle/>
          <a:p>
            <a:pPr algn="ctr">
              <a:defRPr/>
            </a:pPr>
            <a:r>
              <a:rPr lang="en-US" dirty="0" err="1"/>
              <a:t>RNAseq</a:t>
            </a:r>
            <a:r>
              <a:rPr lang="en-US" dirty="0"/>
              <a:t>: Why and How</a:t>
            </a:r>
          </a:p>
        </p:txBody>
      </p:sp>
      <p:sp>
        <p:nvSpPr>
          <p:cNvPr id="108546" name="Content Placeholder 2">
            <a:extLst>
              <a:ext uri="{FF2B5EF4-FFF2-40B4-BE49-F238E27FC236}">
                <a16:creationId xmlns:a16="http://schemas.microsoft.com/office/drawing/2014/main" id="{1B327876-0FDF-B048-9F56-7EA58E6C7E3E}"/>
              </a:ext>
            </a:extLst>
          </p:cNvPr>
          <p:cNvSpPr>
            <a:spLocks noGrp="1"/>
          </p:cNvSpPr>
          <p:nvPr>
            <p:ph idx="1"/>
          </p:nvPr>
        </p:nvSpPr>
        <p:spPr>
          <a:xfrm>
            <a:off x="609600" y="1774825"/>
            <a:ext cx="10972800" cy="4854575"/>
          </a:xfrm>
        </p:spPr>
        <p:txBody>
          <a:bodyPr/>
          <a:lstStyle/>
          <a:p>
            <a:pPr>
              <a:buFontTx/>
              <a:buChar char="•"/>
            </a:pPr>
            <a:r>
              <a:rPr lang="en-US" altLang="en-US" dirty="0">
                <a:latin typeface="+mj-lt"/>
                <a:cs typeface="Arial" panose="020B0604020202020204" pitchFamily="34" charset="0"/>
              </a:rPr>
              <a:t> Increasing emphasis on sequencing the transcriptome, followed by data analysis with multiple pipelines depending on the experimental question(s)</a:t>
            </a:r>
          </a:p>
          <a:p>
            <a:pPr>
              <a:buFontTx/>
              <a:buChar char="•"/>
            </a:pPr>
            <a:r>
              <a:rPr lang="en-US" altLang="en-US" dirty="0">
                <a:latin typeface="+mj-lt"/>
                <a:cs typeface="Arial" panose="020B0604020202020204" pitchFamily="34" charset="0"/>
              </a:rPr>
              <a:t> Fusion detection, exon skipping, allele-specific silencing/expression, epigenetic links to driver gene expression, cluster-based analysis, immune deconvolution (in cancer)</a:t>
            </a:r>
          </a:p>
          <a:p>
            <a:pPr>
              <a:buFontTx/>
              <a:buChar char="•"/>
            </a:pPr>
            <a:r>
              <a:rPr lang="en-US" altLang="en-US" dirty="0">
                <a:latin typeface="+mj-lt"/>
                <a:cs typeface="Arial" panose="020B0604020202020204" pitchFamily="34" charset="0"/>
              </a:rPr>
              <a:t> Multiple RNA types are being identified and linked causally to disease and other mechanisms of gene regulation (miRNAs, </a:t>
            </a:r>
            <a:r>
              <a:rPr lang="en-US" altLang="en-US" dirty="0" err="1">
                <a:latin typeface="+mj-lt"/>
                <a:cs typeface="Arial" panose="020B0604020202020204" pitchFamily="34" charset="0"/>
              </a:rPr>
              <a:t>lncRNAs</a:t>
            </a:r>
            <a:r>
              <a:rPr lang="en-US" altLang="en-US" dirty="0">
                <a:latin typeface="+mj-lt"/>
                <a:cs typeface="Arial" panose="020B0604020202020204" pitchFamily="34" charset="0"/>
              </a:rPr>
              <a:t>)</a:t>
            </a:r>
          </a:p>
          <a:p>
            <a:pPr>
              <a:buFontTx/>
              <a:buChar char="•"/>
            </a:pPr>
            <a:r>
              <a:rPr lang="en-US" altLang="en-US" dirty="0">
                <a:latin typeface="+mj-lt"/>
                <a:cs typeface="Arial" panose="020B0604020202020204" pitchFamily="34" charset="0"/>
              </a:rPr>
              <a:t> Analysis outputs may characterize differential gene expression, alternative splicing, RNA editing, pathway activation/deactivation, integration with chromatin conformation changes, and so on (R-based data display)</a:t>
            </a:r>
          </a:p>
          <a:p>
            <a:pPr>
              <a:buFontTx/>
              <a:buChar char="•"/>
            </a:pPr>
            <a:r>
              <a:rPr lang="en-US" altLang="en-US" dirty="0">
                <a:latin typeface="+mj-lt"/>
                <a:cs typeface="Arial" panose="020B0604020202020204" pitchFamily="34" charset="0"/>
              </a:rPr>
              <a:t>Provides a gene set for organisms without a reference genome</a:t>
            </a:r>
          </a:p>
          <a:p>
            <a:pPr>
              <a:buFontTx/>
              <a:buChar char="•"/>
            </a:pPr>
            <a:endParaRPr lang="en-US" altLang="en-US" dirty="0">
              <a:latin typeface="+mj-lt"/>
              <a:cs typeface="Arial" panose="020B0604020202020204" pitchFamily="34" charset="0"/>
            </a:endParaRPr>
          </a:p>
        </p:txBody>
      </p:sp>
    </p:spTree>
    <p:extLst>
      <p:ext uri="{BB962C8B-B14F-4D97-AF65-F5344CB8AC3E}">
        <p14:creationId xmlns:p14="http://schemas.microsoft.com/office/powerpoint/2010/main" val="100601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A8B8-C538-9749-9540-7A58D63173FF}"/>
              </a:ext>
            </a:extLst>
          </p:cNvPr>
          <p:cNvSpPr>
            <a:spLocks noGrp="1"/>
          </p:cNvSpPr>
          <p:nvPr>
            <p:ph type="title"/>
          </p:nvPr>
        </p:nvSpPr>
        <p:spPr/>
        <p:txBody>
          <a:bodyPr/>
          <a:lstStyle/>
          <a:p>
            <a:pPr algn="ctr">
              <a:defRPr/>
            </a:pPr>
            <a:r>
              <a:rPr lang="en-US" dirty="0" err="1"/>
              <a:t>RNAseq</a:t>
            </a:r>
            <a:r>
              <a:rPr lang="en-US" dirty="0"/>
              <a:t> Challenges</a:t>
            </a:r>
          </a:p>
        </p:txBody>
      </p:sp>
      <p:sp>
        <p:nvSpPr>
          <p:cNvPr id="109570" name="Content Placeholder 2">
            <a:extLst>
              <a:ext uri="{FF2B5EF4-FFF2-40B4-BE49-F238E27FC236}">
                <a16:creationId xmlns:a16="http://schemas.microsoft.com/office/drawing/2014/main" id="{1E612E53-8B05-974B-8862-78B94D260594}"/>
              </a:ext>
            </a:extLst>
          </p:cNvPr>
          <p:cNvSpPr>
            <a:spLocks noGrp="1"/>
          </p:cNvSpPr>
          <p:nvPr>
            <p:ph idx="1"/>
          </p:nvPr>
        </p:nvSpPr>
        <p:spPr>
          <a:xfrm>
            <a:off x="685800" y="1371600"/>
            <a:ext cx="10744200" cy="4854575"/>
          </a:xfrm>
        </p:spPr>
        <p:txBody>
          <a:bodyPr/>
          <a:lstStyle/>
          <a:p>
            <a:pPr>
              <a:buFontTx/>
              <a:buChar char="•"/>
            </a:pPr>
            <a:r>
              <a:rPr lang="en-US" altLang="en-US" sz="2200" dirty="0">
                <a:latin typeface="+mj-lt"/>
                <a:cs typeface="Arial" panose="020B0604020202020204" pitchFamily="34" charset="0"/>
              </a:rPr>
              <a:t> RNA is sensitive to degradation from heat and FFPE treatment (QC is critical)</a:t>
            </a:r>
          </a:p>
          <a:p>
            <a:pPr>
              <a:buFontTx/>
              <a:buChar char="•"/>
            </a:pPr>
            <a:r>
              <a:rPr lang="en-US" altLang="en-US" sz="2200" dirty="0">
                <a:latin typeface="+mj-lt"/>
                <a:cs typeface="Arial" panose="020B0604020202020204" pitchFamily="34" charset="0"/>
              </a:rPr>
              <a:t> Genomic DNA co-isolates with RNA and requires </a:t>
            </a:r>
            <a:r>
              <a:rPr lang="en-US" altLang="en-US" sz="2200" dirty="0" err="1">
                <a:latin typeface="+mj-lt"/>
                <a:cs typeface="Arial" panose="020B0604020202020204" pitchFamily="34" charset="0"/>
              </a:rPr>
              <a:t>DNAse</a:t>
            </a:r>
            <a:r>
              <a:rPr lang="en-US" altLang="en-US" sz="2200" dirty="0">
                <a:latin typeface="+mj-lt"/>
                <a:cs typeface="Arial" panose="020B0604020202020204" pitchFamily="34" charset="0"/>
              </a:rPr>
              <a:t> treatment prior to library preparation</a:t>
            </a:r>
          </a:p>
          <a:p>
            <a:pPr>
              <a:buFontTx/>
              <a:buChar char="•"/>
            </a:pPr>
            <a:r>
              <a:rPr lang="en-US" altLang="en-US" sz="2200" dirty="0">
                <a:latin typeface="+mj-lt"/>
                <a:cs typeface="Arial" panose="020B0604020202020204" pitchFamily="34" charset="0"/>
              </a:rPr>
              <a:t>Super abundance of ribosomal RNAs requires a method to diminish this population (various methods) prior to library preparation</a:t>
            </a:r>
          </a:p>
          <a:p>
            <a:pPr>
              <a:buFontTx/>
              <a:buChar char="•"/>
            </a:pPr>
            <a:r>
              <a:rPr lang="en-US" altLang="en-US" sz="2200" dirty="0">
                <a:latin typeface="+mj-lt"/>
                <a:cs typeface="Arial" panose="020B0604020202020204" pitchFamily="34" charset="0"/>
              </a:rPr>
              <a:t> Alternatively, one can isolate mRNA by </a:t>
            </a:r>
            <a:r>
              <a:rPr lang="en-US" altLang="en-US" sz="2200" dirty="0" err="1">
                <a:latin typeface="+mj-lt"/>
                <a:cs typeface="Arial" panose="020B0604020202020204" pitchFamily="34" charset="0"/>
              </a:rPr>
              <a:t>polyA</a:t>
            </a:r>
            <a:r>
              <a:rPr lang="en-US" altLang="en-US" sz="2200" dirty="0">
                <a:latin typeface="+mj-lt"/>
                <a:cs typeface="Arial" panose="020B0604020202020204" pitchFamily="34" charset="0"/>
              </a:rPr>
              <a:t>+ selection methods, but this approach decreases the total amount of RNA and biases fragments toward 3’ end of gene</a:t>
            </a:r>
          </a:p>
          <a:p>
            <a:pPr>
              <a:buFontTx/>
              <a:buChar char="•"/>
            </a:pPr>
            <a:r>
              <a:rPr lang="en-US" altLang="en-US" sz="2200" dirty="0">
                <a:latin typeface="+mj-lt"/>
                <a:cs typeface="Arial" panose="020B0604020202020204" pitchFamily="34" charset="0"/>
              </a:rPr>
              <a:t> </a:t>
            </a:r>
            <a:r>
              <a:rPr lang="en-US" altLang="en-US" sz="2200" dirty="0" err="1">
                <a:latin typeface="+mj-lt"/>
                <a:cs typeface="Arial" panose="020B0604020202020204" pitchFamily="34" charset="0"/>
              </a:rPr>
              <a:t>Strandedness</a:t>
            </a:r>
            <a:r>
              <a:rPr lang="en-US" altLang="en-US" sz="2200" dirty="0">
                <a:latin typeface="+mj-lt"/>
                <a:cs typeface="Arial" panose="020B0604020202020204" pitchFamily="34" charset="0"/>
              </a:rPr>
              <a:t> may be important for desired analyses and can determine library preparation method</a:t>
            </a:r>
          </a:p>
          <a:p>
            <a:pPr>
              <a:buFontTx/>
              <a:buChar char="•"/>
            </a:pPr>
            <a:r>
              <a:rPr lang="en-US" altLang="en-US" sz="2200" dirty="0">
                <a:latin typeface="+mj-lt"/>
                <a:cs typeface="Arial" panose="020B0604020202020204" pitchFamily="34" charset="0"/>
              </a:rPr>
              <a:t> Short reads may challenge detection of certain RNA-specific attributes or aberrations difficult (exon skipping via alternative splicing, etc.)</a:t>
            </a:r>
          </a:p>
          <a:p>
            <a:pPr>
              <a:buFontTx/>
              <a:buChar char="•"/>
            </a:pPr>
            <a:r>
              <a:rPr lang="en-US" altLang="en-US" sz="2200" dirty="0">
                <a:latin typeface="+mj-lt"/>
                <a:cs typeface="Arial" panose="020B0604020202020204" pitchFamily="34" charset="0"/>
              </a:rPr>
              <a:t>Since all genes are expressed at different levels, “coverage” is </a:t>
            </a:r>
            <a:r>
              <a:rPr lang="en-US" altLang="en-US" sz="2200" u="sng" dirty="0">
                <a:latin typeface="+mj-lt"/>
                <a:cs typeface="Arial" panose="020B0604020202020204" pitchFamily="34" charset="0"/>
              </a:rPr>
              <a:t>not</a:t>
            </a:r>
            <a:r>
              <a:rPr lang="en-US" altLang="en-US" sz="2200" dirty="0">
                <a:latin typeface="+mj-lt"/>
                <a:cs typeface="Arial" panose="020B0604020202020204" pitchFamily="34" charset="0"/>
              </a:rPr>
              <a:t> a metric for </a:t>
            </a:r>
            <a:r>
              <a:rPr lang="en-US" altLang="en-US" sz="2200" dirty="0" err="1">
                <a:latin typeface="+mj-lt"/>
                <a:cs typeface="Arial" panose="020B0604020202020204" pitchFamily="34" charset="0"/>
              </a:rPr>
              <a:t>RNAseq</a:t>
            </a:r>
            <a:endParaRPr lang="en-US" altLang="en-US" sz="2200" dirty="0">
              <a:latin typeface="+mj-lt"/>
              <a:cs typeface="Arial" panose="020B0604020202020204" pitchFamily="34" charset="0"/>
            </a:endParaRPr>
          </a:p>
        </p:txBody>
      </p:sp>
    </p:spTree>
    <p:extLst>
      <p:ext uri="{BB962C8B-B14F-4D97-AF65-F5344CB8AC3E}">
        <p14:creationId xmlns:p14="http://schemas.microsoft.com/office/powerpoint/2010/main" val="214785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69D-DA05-764B-A293-AEBA2CA86820}"/>
              </a:ext>
            </a:extLst>
          </p:cNvPr>
          <p:cNvSpPr>
            <a:spLocks noGrp="1"/>
          </p:cNvSpPr>
          <p:nvPr>
            <p:ph type="title"/>
          </p:nvPr>
        </p:nvSpPr>
        <p:spPr>
          <a:xfrm>
            <a:off x="1752600" y="361950"/>
            <a:ext cx="8631238" cy="566738"/>
          </a:xfrm>
        </p:spPr>
        <p:txBody>
          <a:bodyPr/>
          <a:lstStyle/>
          <a:p>
            <a:pPr algn="ctr">
              <a:defRPr/>
            </a:pPr>
            <a:r>
              <a:rPr lang="en-US" dirty="0"/>
              <a:t>QC of RNA is Essential</a:t>
            </a:r>
          </a:p>
        </p:txBody>
      </p:sp>
      <p:pic>
        <p:nvPicPr>
          <p:cNvPr id="110594" name="Content Placeholder 4">
            <a:extLst>
              <a:ext uri="{FF2B5EF4-FFF2-40B4-BE49-F238E27FC236}">
                <a16:creationId xmlns:a16="http://schemas.microsoft.com/office/drawing/2014/main" id="{732AA4D2-368E-964A-BF50-286D59BF65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1112838"/>
            <a:ext cx="8631238" cy="4657725"/>
          </a:xfrm>
        </p:spPr>
      </p:pic>
      <p:sp>
        <p:nvSpPr>
          <p:cNvPr id="3" name="TextBox 2">
            <a:extLst>
              <a:ext uri="{FF2B5EF4-FFF2-40B4-BE49-F238E27FC236}">
                <a16:creationId xmlns:a16="http://schemas.microsoft.com/office/drawing/2014/main" id="{3FD53B13-AD68-ED93-3801-D55CC3CCB555}"/>
              </a:ext>
            </a:extLst>
          </p:cNvPr>
          <p:cNvSpPr txBox="1"/>
          <p:nvPr/>
        </p:nvSpPr>
        <p:spPr>
          <a:xfrm>
            <a:off x="1122834" y="5867400"/>
            <a:ext cx="9773766" cy="646331"/>
          </a:xfrm>
          <a:prstGeom prst="rect">
            <a:avLst/>
          </a:prstGeom>
          <a:noFill/>
        </p:spPr>
        <p:txBody>
          <a:bodyPr wrap="none" rtlCol="0">
            <a:spAutoFit/>
          </a:bodyPr>
          <a:lstStyle/>
          <a:p>
            <a:r>
              <a:rPr lang="en-US" dirty="0">
                <a:latin typeface="+mj-lt"/>
              </a:rPr>
              <a:t>These RNA data from Agilent </a:t>
            </a:r>
            <a:r>
              <a:rPr lang="en-US" dirty="0" err="1">
                <a:latin typeface="+mj-lt"/>
              </a:rPr>
              <a:t>TapeStation</a:t>
            </a:r>
            <a:r>
              <a:rPr lang="en-US" dirty="0">
                <a:latin typeface="+mj-lt"/>
              </a:rPr>
              <a:t> illustrate the different size distributions of RNA samples</a:t>
            </a:r>
          </a:p>
          <a:p>
            <a:r>
              <a:rPr lang="en-US" dirty="0">
                <a:latin typeface="+mj-lt"/>
              </a:rPr>
              <a:t>RIN (RNA Integrity Numbers) and DV200 (percentage of fragments below 200 bp) values are QC metrics</a:t>
            </a:r>
          </a:p>
        </p:txBody>
      </p:sp>
    </p:spTree>
    <p:extLst>
      <p:ext uri="{BB962C8B-B14F-4D97-AF65-F5344CB8AC3E}">
        <p14:creationId xmlns:p14="http://schemas.microsoft.com/office/powerpoint/2010/main" val="387704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83E6-D733-BF4B-92F2-F2BE1391F589}"/>
              </a:ext>
            </a:extLst>
          </p:cNvPr>
          <p:cNvSpPr>
            <a:spLocks noGrp="1"/>
          </p:cNvSpPr>
          <p:nvPr>
            <p:ph type="title"/>
          </p:nvPr>
        </p:nvSpPr>
        <p:spPr>
          <a:xfrm>
            <a:off x="1752600" y="36513"/>
            <a:ext cx="8631238" cy="731837"/>
          </a:xfrm>
        </p:spPr>
        <p:txBody>
          <a:bodyPr/>
          <a:lstStyle/>
          <a:p>
            <a:pPr eaLnBrk="1" hangingPunct="1">
              <a:defRPr/>
            </a:pPr>
            <a:r>
              <a:rPr lang="en-US" altLang="en-US" dirty="0"/>
              <a:t>NEBNext Ultra II Directional</a:t>
            </a:r>
          </a:p>
        </p:txBody>
      </p:sp>
      <p:sp>
        <p:nvSpPr>
          <p:cNvPr id="114690" name="TextBox 2">
            <a:extLst>
              <a:ext uri="{FF2B5EF4-FFF2-40B4-BE49-F238E27FC236}">
                <a16:creationId xmlns:a16="http://schemas.microsoft.com/office/drawing/2014/main" id="{085A8C51-9C24-A54C-ABAA-6D908CC5CA5A}"/>
              </a:ext>
            </a:extLst>
          </p:cNvPr>
          <p:cNvSpPr txBox="1">
            <a:spLocks noChangeArrowheads="1"/>
          </p:cNvSpPr>
          <p:nvPr/>
        </p:nvSpPr>
        <p:spPr bwMode="auto">
          <a:xfrm>
            <a:off x="5748338" y="720725"/>
            <a:ext cx="1257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Total RNA</a:t>
            </a:r>
          </a:p>
          <a:p>
            <a:pPr algn="ctr">
              <a:spcBef>
                <a:spcPct val="0"/>
              </a:spcBef>
            </a:pPr>
            <a:r>
              <a:rPr lang="en-US" altLang="en-US" sz="1200" b="1">
                <a:solidFill>
                  <a:srgbClr val="000000"/>
                </a:solidFill>
              </a:rPr>
              <a:t>(100 ng – 1 µg)</a:t>
            </a:r>
          </a:p>
        </p:txBody>
      </p:sp>
      <p:sp>
        <p:nvSpPr>
          <p:cNvPr id="114691" name="TextBox 5">
            <a:extLst>
              <a:ext uri="{FF2B5EF4-FFF2-40B4-BE49-F238E27FC236}">
                <a16:creationId xmlns:a16="http://schemas.microsoft.com/office/drawing/2014/main" id="{115CBE51-6859-1F4B-B03D-1682834BDB3E}"/>
              </a:ext>
            </a:extLst>
          </p:cNvPr>
          <p:cNvSpPr txBox="1">
            <a:spLocks noChangeArrowheads="1"/>
          </p:cNvSpPr>
          <p:nvPr/>
        </p:nvSpPr>
        <p:spPr bwMode="auto">
          <a:xfrm>
            <a:off x="5726113" y="1406525"/>
            <a:ext cx="13001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rRNA depletion</a:t>
            </a:r>
          </a:p>
        </p:txBody>
      </p:sp>
      <p:sp>
        <p:nvSpPr>
          <p:cNvPr id="114692" name="TextBox 6">
            <a:extLst>
              <a:ext uri="{FF2B5EF4-FFF2-40B4-BE49-F238E27FC236}">
                <a16:creationId xmlns:a16="http://schemas.microsoft.com/office/drawing/2014/main" id="{E2A4AA3C-245A-B446-AA3D-B51C2C0C25B5}"/>
              </a:ext>
            </a:extLst>
          </p:cNvPr>
          <p:cNvSpPr txBox="1">
            <a:spLocks noChangeArrowheads="1"/>
          </p:cNvSpPr>
          <p:nvPr/>
        </p:nvSpPr>
        <p:spPr bwMode="auto">
          <a:xfrm>
            <a:off x="5586413" y="1900238"/>
            <a:ext cx="1579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RNA fragmentation</a:t>
            </a:r>
          </a:p>
        </p:txBody>
      </p:sp>
      <p:sp>
        <p:nvSpPr>
          <p:cNvPr id="114693" name="TextBox 7">
            <a:extLst>
              <a:ext uri="{FF2B5EF4-FFF2-40B4-BE49-F238E27FC236}">
                <a16:creationId xmlns:a16="http://schemas.microsoft.com/office/drawing/2014/main" id="{B68C9F8F-21A6-C949-A126-88CFE2606898}"/>
              </a:ext>
            </a:extLst>
          </p:cNvPr>
          <p:cNvSpPr txBox="1">
            <a:spLocks noChangeArrowheads="1"/>
          </p:cNvSpPr>
          <p:nvPr/>
        </p:nvSpPr>
        <p:spPr bwMode="auto">
          <a:xfrm>
            <a:off x="5253038" y="2392363"/>
            <a:ext cx="22463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First-strand cDNA synthesis</a:t>
            </a:r>
          </a:p>
        </p:txBody>
      </p:sp>
      <p:sp>
        <p:nvSpPr>
          <p:cNvPr id="114694" name="TextBox 8">
            <a:extLst>
              <a:ext uri="{FF2B5EF4-FFF2-40B4-BE49-F238E27FC236}">
                <a16:creationId xmlns:a16="http://schemas.microsoft.com/office/drawing/2014/main" id="{82BD383E-23B9-6448-997A-422A283A6819}"/>
              </a:ext>
            </a:extLst>
          </p:cNvPr>
          <p:cNvSpPr txBox="1">
            <a:spLocks noChangeArrowheads="1"/>
          </p:cNvSpPr>
          <p:nvPr/>
        </p:nvSpPr>
        <p:spPr bwMode="auto">
          <a:xfrm>
            <a:off x="5141913" y="2886075"/>
            <a:ext cx="2468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Second-strand cDNA synthesis</a:t>
            </a:r>
          </a:p>
        </p:txBody>
      </p:sp>
      <p:sp>
        <p:nvSpPr>
          <p:cNvPr id="114695" name="TextBox 9">
            <a:extLst>
              <a:ext uri="{FF2B5EF4-FFF2-40B4-BE49-F238E27FC236}">
                <a16:creationId xmlns:a16="http://schemas.microsoft.com/office/drawing/2014/main" id="{43A80DD5-E4CF-7E43-A3A7-2D6FB6F48880}"/>
              </a:ext>
            </a:extLst>
          </p:cNvPr>
          <p:cNvSpPr txBox="1">
            <a:spLocks noChangeArrowheads="1"/>
          </p:cNvSpPr>
          <p:nvPr/>
        </p:nvSpPr>
        <p:spPr bwMode="auto">
          <a:xfrm>
            <a:off x="5959475" y="3378200"/>
            <a:ext cx="8620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End Prep</a:t>
            </a:r>
          </a:p>
        </p:txBody>
      </p:sp>
      <p:sp>
        <p:nvSpPr>
          <p:cNvPr id="114696" name="TextBox 10">
            <a:extLst>
              <a:ext uri="{FF2B5EF4-FFF2-40B4-BE49-F238E27FC236}">
                <a16:creationId xmlns:a16="http://schemas.microsoft.com/office/drawing/2014/main" id="{4A1531E6-ECFF-4344-97E5-D4A67BC91310}"/>
              </a:ext>
            </a:extLst>
          </p:cNvPr>
          <p:cNvSpPr txBox="1">
            <a:spLocks noChangeArrowheads="1"/>
          </p:cNvSpPr>
          <p:nvPr/>
        </p:nvSpPr>
        <p:spPr bwMode="auto">
          <a:xfrm>
            <a:off x="4968875" y="3871913"/>
            <a:ext cx="2814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Adapter ligation </a:t>
            </a:r>
          </a:p>
          <a:p>
            <a:pPr algn="ctr">
              <a:spcBef>
                <a:spcPct val="0"/>
              </a:spcBef>
            </a:pPr>
            <a:r>
              <a:rPr lang="en-US" altLang="en-US" sz="1200" b="1">
                <a:solidFill>
                  <a:srgbClr val="000000"/>
                </a:solidFill>
              </a:rPr>
              <a:t>(IDT xGen Dual Index UMI Adapters)</a:t>
            </a:r>
          </a:p>
        </p:txBody>
      </p:sp>
      <p:sp>
        <p:nvSpPr>
          <p:cNvPr id="114697" name="TextBox 11">
            <a:extLst>
              <a:ext uri="{FF2B5EF4-FFF2-40B4-BE49-F238E27FC236}">
                <a16:creationId xmlns:a16="http://schemas.microsoft.com/office/drawing/2014/main" id="{DA855651-03B1-9F40-979E-166B5DA8F6E4}"/>
              </a:ext>
            </a:extLst>
          </p:cNvPr>
          <p:cNvSpPr txBox="1">
            <a:spLocks noChangeArrowheads="1"/>
          </p:cNvSpPr>
          <p:nvPr/>
        </p:nvSpPr>
        <p:spPr bwMode="auto">
          <a:xfrm>
            <a:off x="5676900" y="4549775"/>
            <a:ext cx="13985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Enrichment PCR</a:t>
            </a:r>
          </a:p>
        </p:txBody>
      </p:sp>
      <p:sp>
        <p:nvSpPr>
          <p:cNvPr id="13" name="TextBox 12">
            <a:extLst>
              <a:ext uri="{FF2B5EF4-FFF2-40B4-BE49-F238E27FC236}">
                <a16:creationId xmlns:a16="http://schemas.microsoft.com/office/drawing/2014/main" id="{6664FFF1-F2F0-C04C-B50A-2CCFA9FAF372}"/>
              </a:ext>
            </a:extLst>
          </p:cNvPr>
          <p:cNvSpPr txBox="1"/>
          <p:nvPr/>
        </p:nvSpPr>
        <p:spPr>
          <a:xfrm>
            <a:off x="4826000" y="5041900"/>
            <a:ext cx="3101975" cy="830263"/>
          </a:xfrm>
          <a:prstGeom prst="rect">
            <a:avLst/>
          </a:prstGeom>
          <a:noFill/>
        </p:spPr>
        <p:txBody>
          <a:bodyPr wrap="none">
            <a:spAutoFit/>
          </a:bodyPr>
          <a:lstStyle/>
          <a:p>
            <a:pPr defTabSz="457200">
              <a:defRPr/>
            </a:pPr>
            <a:r>
              <a:rPr lang="en-US" sz="1200" b="1" dirty="0">
                <a:solidFill>
                  <a:prstClr val="black"/>
                </a:solidFill>
                <a:latin typeface="Arial"/>
                <a:ea typeface="Geneva" charset="0"/>
              </a:rPr>
              <a:t>Library QC</a:t>
            </a:r>
          </a:p>
          <a:p>
            <a:pPr marL="171450" indent="-171450" defTabSz="457200">
              <a:buFont typeface="Arial" charset="0"/>
              <a:buChar char="•"/>
              <a:defRPr/>
            </a:pPr>
            <a:r>
              <a:rPr lang="en-US" sz="1200" b="1" dirty="0">
                <a:solidFill>
                  <a:prstClr val="black"/>
                </a:solidFill>
                <a:latin typeface="Arial"/>
                <a:ea typeface="Geneva" charset="0"/>
              </a:rPr>
              <a:t>Qubit DNA Concentration</a:t>
            </a:r>
          </a:p>
          <a:p>
            <a:pPr marL="171450" indent="-171450" defTabSz="457200">
              <a:buFont typeface="Arial" charset="0"/>
              <a:buChar char="•"/>
              <a:defRPr/>
            </a:pPr>
            <a:r>
              <a:rPr lang="en-US" sz="1200" b="1" dirty="0">
                <a:solidFill>
                  <a:prstClr val="black"/>
                </a:solidFill>
                <a:latin typeface="Arial"/>
                <a:ea typeface="Geneva" charset="0"/>
              </a:rPr>
              <a:t>Bioanalyzer/TapeStation visualization</a:t>
            </a:r>
          </a:p>
          <a:p>
            <a:pPr marL="171450" indent="-171450" defTabSz="457200">
              <a:buFont typeface="Arial" charset="0"/>
              <a:buChar char="•"/>
              <a:defRPr/>
            </a:pPr>
            <a:r>
              <a:rPr lang="en-US" sz="1200" b="1" dirty="0">
                <a:solidFill>
                  <a:prstClr val="black"/>
                </a:solidFill>
                <a:latin typeface="Arial"/>
                <a:ea typeface="Geneva" charset="0"/>
              </a:rPr>
              <a:t>KAPA Library Quant qPCR</a:t>
            </a:r>
          </a:p>
        </p:txBody>
      </p:sp>
      <p:cxnSp>
        <p:nvCxnSpPr>
          <p:cNvPr id="14" name="Straight Arrow Connector 13">
            <a:extLst>
              <a:ext uri="{FF2B5EF4-FFF2-40B4-BE49-F238E27FC236}">
                <a16:creationId xmlns:a16="http://schemas.microsoft.com/office/drawing/2014/main" id="{A5950380-08CB-3E47-B2DE-6A8CD1EC49F3}"/>
              </a:ext>
            </a:extLst>
          </p:cNvPr>
          <p:cNvCxnSpPr>
            <a:cxnSpLocks noChangeShapeType="1"/>
            <a:stCxn id="114690" idx="2"/>
            <a:endCxn id="114691" idx="0"/>
          </p:cNvCxnSpPr>
          <p:nvPr/>
        </p:nvCxnSpPr>
        <p:spPr bwMode="auto">
          <a:xfrm>
            <a:off x="6376988" y="1182688"/>
            <a:ext cx="0" cy="223837"/>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6" name="Straight Arrow Connector 15">
            <a:extLst>
              <a:ext uri="{FF2B5EF4-FFF2-40B4-BE49-F238E27FC236}">
                <a16:creationId xmlns:a16="http://schemas.microsoft.com/office/drawing/2014/main" id="{28394070-B357-6349-8FF3-AD40CE343FB9}"/>
              </a:ext>
            </a:extLst>
          </p:cNvPr>
          <p:cNvCxnSpPr>
            <a:cxnSpLocks noChangeShapeType="1"/>
          </p:cNvCxnSpPr>
          <p:nvPr/>
        </p:nvCxnSpPr>
        <p:spPr bwMode="auto">
          <a:xfrm>
            <a:off x="6376988" y="1684338"/>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7" name="Straight Arrow Connector 16">
            <a:extLst>
              <a:ext uri="{FF2B5EF4-FFF2-40B4-BE49-F238E27FC236}">
                <a16:creationId xmlns:a16="http://schemas.microsoft.com/office/drawing/2014/main" id="{62B6F912-5E44-3246-9774-83CF907CC329}"/>
              </a:ext>
            </a:extLst>
          </p:cNvPr>
          <p:cNvCxnSpPr>
            <a:cxnSpLocks noChangeShapeType="1"/>
          </p:cNvCxnSpPr>
          <p:nvPr/>
        </p:nvCxnSpPr>
        <p:spPr bwMode="auto">
          <a:xfrm>
            <a:off x="6376988" y="217646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8" name="Straight Arrow Connector 17">
            <a:extLst>
              <a:ext uri="{FF2B5EF4-FFF2-40B4-BE49-F238E27FC236}">
                <a16:creationId xmlns:a16="http://schemas.microsoft.com/office/drawing/2014/main" id="{5CB80907-5534-4F45-9ECE-C04B58F6EEF2}"/>
              </a:ext>
            </a:extLst>
          </p:cNvPr>
          <p:cNvCxnSpPr>
            <a:cxnSpLocks noChangeShapeType="1"/>
          </p:cNvCxnSpPr>
          <p:nvPr/>
        </p:nvCxnSpPr>
        <p:spPr bwMode="auto">
          <a:xfrm>
            <a:off x="6376988" y="2670175"/>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9" name="Straight Arrow Connector 18">
            <a:extLst>
              <a:ext uri="{FF2B5EF4-FFF2-40B4-BE49-F238E27FC236}">
                <a16:creationId xmlns:a16="http://schemas.microsoft.com/office/drawing/2014/main" id="{23B50E58-D079-0140-9917-50515F5B2000}"/>
              </a:ext>
            </a:extLst>
          </p:cNvPr>
          <p:cNvCxnSpPr>
            <a:cxnSpLocks noChangeShapeType="1"/>
          </p:cNvCxnSpPr>
          <p:nvPr/>
        </p:nvCxnSpPr>
        <p:spPr bwMode="auto">
          <a:xfrm>
            <a:off x="6376988" y="31623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0" name="Straight Arrow Connector 19">
            <a:extLst>
              <a:ext uri="{FF2B5EF4-FFF2-40B4-BE49-F238E27FC236}">
                <a16:creationId xmlns:a16="http://schemas.microsoft.com/office/drawing/2014/main" id="{9F5842FE-AD7C-844C-A28D-1ED5D3BED331}"/>
              </a:ext>
            </a:extLst>
          </p:cNvPr>
          <p:cNvCxnSpPr>
            <a:cxnSpLocks noChangeShapeType="1"/>
          </p:cNvCxnSpPr>
          <p:nvPr/>
        </p:nvCxnSpPr>
        <p:spPr bwMode="auto">
          <a:xfrm>
            <a:off x="6376988" y="36560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1" name="Straight Arrow Connector 20">
            <a:extLst>
              <a:ext uri="{FF2B5EF4-FFF2-40B4-BE49-F238E27FC236}">
                <a16:creationId xmlns:a16="http://schemas.microsoft.com/office/drawing/2014/main" id="{20B311B1-C016-FA4E-A7E6-2CFA0456B19F}"/>
              </a:ext>
            </a:extLst>
          </p:cNvPr>
          <p:cNvCxnSpPr>
            <a:cxnSpLocks noChangeShapeType="1"/>
          </p:cNvCxnSpPr>
          <p:nvPr/>
        </p:nvCxnSpPr>
        <p:spPr bwMode="auto">
          <a:xfrm>
            <a:off x="6376988" y="43307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2" name="Straight Arrow Connector 21">
            <a:extLst>
              <a:ext uri="{FF2B5EF4-FFF2-40B4-BE49-F238E27FC236}">
                <a16:creationId xmlns:a16="http://schemas.microsoft.com/office/drawing/2014/main" id="{BB6551D3-DA91-C248-9530-C7C3491F5691}"/>
              </a:ext>
            </a:extLst>
          </p:cNvPr>
          <p:cNvCxnSpPr>
            <a:cxnSpLocks noChangeShapeType="1"/>
          </p:cNvCxnSpPr>
          <p:nvPr/>
        </p:nvCxnSpPr>
        <p:spPr bwMode="auto">
          <a:xfrm>
            <a:off x="6376988" y="48244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23" name="TextBox 22">
            <a:extLst>
              <a:ext uri="{FF2B5EF4-FFF2-40B4-BE49-F238E27FC236}">
                <a16:creationId xmlns:a16="http://schemas.microsoft.com/office/drawing/2014/main" id="{7CC64EED-0697-8E41-A620-3A8701852F8D}"/>
              </a:ext>
            </a:extLst>
          </p:cNvPr>
          <p:cNvSpPr txBox="1"/>
          <p:nvPr/>
        </p:nvSpPr>
        <p:spPr>
          <a:xfrm>
            <a:off x="7026275" y="1268413"/>
            <a:ext cx="2482850" cy="554037"/>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Anneal to DNA probes</a:t>
            </a:r>
          </a:p>
          <a:p>
            <a:pPr defTabSz="457200">
              <a:defRPr/>
            </a:pPr>
            <a:r>
              <a:rPr lang="en-US" sz="1000" b="1" dirty="0">
                <a:solidFill>
                  <a:prstClr val="white">
                    <a:lumMod val="50000"/>
                  </a:prstClr>
                </a:solidFill>
                <a:latin typeface="Arial"/>
                <a:ea typeface="Geneva" charset="0"/>
              </a:rPr>
              <a:t>Digest DNA/RNA hybrid with RNase H</a:t>
            </a:r>
          </a:p>
          <a:p>
            <a:pPr defTabSz="457200">
              <a:defRPr/>
            </a:pPr>
            <a:r>
              <a:rPr lang="en-US" sz="1000" b="1" dirty="0">
                <a:solidFill>
                  <a:prstClr val="white">
                    <a:lumMod val="50000"/>
                  </a:prstClr>
                </a:solidFill>
                <a:latin typeface="Arial"/>
                <a:ea typeface="Geneva" charset="0"/>
              </a:rPr>
              <a:t>Digest DNA probes with DNase</a:t>
            </a:r>
          </a:p>
        </p:txBody>
      </p:sp>
      <p:sp>
        <p:nvSpPr>
          <p:cNvPr id="114708" name="TextBox 23">
            <a:extLst>
              <a:ext uri="{FF2B5EF4-FFF2-40B4-BE49-F238E27FC236}">
                <a16:creationId xmlns:a16="http://schemas.microsoft.com/office/drawing/2014/main" id="{3BE42D07-BB8B-2047-8804-D45200870C0F}"/>
              </a:ext>
            </a:extLst>
          </p:cNvPr>
          <p:cNvSpPr txBox="1">
            <a:spLocks noChangeArrowheads="1"/>
          </p:cNvSpPr>
          <p:nvPr/>
        </p:nvSpPr>
        <p:spPr bwMode="auto">
          <a:xfrm>
            <a:off x="4826000" y="1665288"/>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09" name="TextBox 24">
            <a:extLst>
              <a:ext uri="{FF2B5EF4-FFF2-40B4-BE49-F238E27FC236}">
                <a16:creationId xmlns:a16="http://schemas.microsoft.com/office/drawing/2014/main" id="{399882A4-1841-DE43-8DDA-5B5271EE2CA7}"/>
              </a:ext>
            </a:extLst>
          </p:cNvPr>
          <p:cNvSpPr txBox="1">
            <a:spLocks noChangeArrowheads="1"/>
          </p:cNvSpPr>
          <p:nvPr/>
        </p:nvSpPr>
        <p:spPr bwMode="auto">
          <a:xfrm>
            <a:off x="4826000" y="3148013"/>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0" name="TextBox 25">
            <a:extLst>
              <a:ext uri="{FF2B5EF4-FFF2-40B4-BE49-F238E27FC236}">
                <a16:creationId xmlns:a16="http://schemas.microsoft.com/office/drawing/2014/main" id="{18777F5D-BE4A-AE49-85F3-087A007869CE}"/>
              </a:ext>
            </a:extLst>
          </p:cNvPr>
          <p:cNvSpPr txBox="1">
            <a:spLocks noChangeArrowheads="1"/>
          </p:cNvSpPr>
          <p:nvPr/>
        </p:nvSpPr>
        <p:spPr bwMode="auto">
          <a:xfrm>
            <a:off x="4826000" y="4318000"/>
            <a:ext cx="157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1" name="TextBox 26">
            <a:extLst>
              <a:ext uri="{FF2B5EF4-FFF2-40B4-BE49-F238E27FC236}">
                <a16:creationId xmlns:a16="http://schemas.microsoft.com/office/drawing/2014/main" id="{FCC4A33F-A581-C648-9665-8EC4043FAED4}"/>
              </a:ext>
            </a:extLst>
          </p:cNvPr>
          <p:cNvSpPr txBox="1">
            <a:spLocks noChangeArrowheads="1"/>
          </p:cNvSpPr>
          <p:nvPr/>
        </p:nvSpPr>
        <p:spPr bwMode="auto">
          <a:xfrm>
            <a:off x="4826000" y="4803775"/>
            <a:ext cx="1574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28" name="TextBox 27">
            <a:extLst>
              <a:ext uri="{FF2B5EF4-FFF2-40B4-BE49-F238E27FC236}">
                <a16:creationId xmlns:a16="http://schemas.microsoft.com/office/drawing/2014/main" id="{1955F794-57D1-2143-8B40-BF0FA56A0F39}"/>
              </a:ext>
            </a:extLst>
          </p:cNvPr>
          <p:cNvSpPr txBox="1"/>
          <p:nvPr/>
        </p:nvSpPr>
        <p:spPr>
          <a:xfrm>
            <a:off x="7026275" y="3314700"/>
            <a:ext cx="1230313" cy="400050"/>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Repair DNA ends</a:t>
            </a:r>
          </a:p>
          <a:p>
            <a:pPr defTabSz="457200">
              <a:defRPr/>
            </a:pPr>
            <a:r>
              <a:rPr lang="en-US" sz="1000" b="1" dirty="0">
                <a:solidFill>
                  <a:prstClr val="white">
                    <a:lumMod val="50000"/>
                  </a:prstClr>
                </a:solidFill>
                <a:latin typeface="Arial"/>
                <a:ea typeface="Geneva" charset="0"/>
              </a:rPr>
              <a:t>3’ </a:t>
            </a:r>
            <a:r>
              <a:rPr lang="en-US" sz="1000" b="1" dirty="0" err="1">
                <a:solidFill>
                  <a:prstClr val="white">
                    <a:lumMod val="50000"/>
                  </a:prstClr>
                </a:solidFill>
                <a:latin typeface="Arial"/>
                <a:ea typeface="Geneva" charset="0"/>
              </a:rPr>
              <a:t>adenylation</a:t>
            </a:r>
            <a:endParaRPr lang="en-US" sz="1000" b="1" dirty="0">
              <a:solidFill>
                <a:prstClr val="white">
                  <a:lumMod val="50000"/>
                </a:prstClr>
              </a:solidFill>
              <a:latin typeface="Arial"/>
              <a:ea typeface="Geneva" charset="0"/>
            </a:endParaRPr>
          </a:p>
        </p:txBody>
      </p:sp>
      <p:sp>
        <p:nvSpPr>
          <p:cNvPr id="114713" name="TextBox 28">
            <a:extLst>
              <a:ext uri="{FF2B5EF4-FFF2-40B4-BE49-F238E27FC236}">
                <a16:creationId xmlns:a16="http://schemas.microsoft.com/office/drawing/2014/main" id="{DA4EADC6-3C71-5F4F-A887-9F2D0990EFF5}"/>
              </a:ext>
            </a:extLst>
          </p:cNvPr>
          <p:cNvSpPr txBox="1">
            <a:spLocks noChangeArrowheads="1"/>
          </p:cNvSpPr>
          <p:nvPr/>
        </p:nvSpPr>
        <p:spPr bwMode="auto">
          <a:xfrm>
            <a:off x="8064500" y="4224338"/>
            <a:ext cx="10144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100" b="1">
                <a:solidFill>
                  <a:srgbClr val="000000"/>
                </a:solidFill>
              </a:rPr>
              <a:t>qPCR cycle </a:t>
            </a:r>
          </a:p>
          <a:p>
            <a:pPr algn="ctr">
              <a:spcBef>
                <a:spcPct val="0"/>
              </a:spcBef>
            </a:pPr>
            <a:r>
              <a:rPr lang="en-US" altLang="en-US" sz="1100" b="1">
                <a:solidFill>
                  <a:srgbClr val="000000"/>
                </a:solidFill>
              </a:rPr>
              <a:t>optimization</a:t>
            </a:r>
          </a:p>
        </p:txBody>
      </p:sp>
      <p:cxnSp>
        <p:nvCxnSpPr>
          <p:cNvPr id="30" name="Straight Arrow Connector 29">
            <a:extLst>
              <a:ext uri="{FF2B5EF4-FFF2-40B4-BE49-F238E27FC236}">
                <a16:creationId xmlns:a16="http://schemas.microsoft.com/office/drawing/2014/main" id="{22A5EBB3-6DC1-C247-8C38-446F3516BF23}"/>
              </a:ext>
            </a:extLst>
          </p:cNvPr>
          <p:cNvCxnSpPr>
            <a:cxnSpLocks noChangeShapeType="1"/>
          </p:cNvCxnSpPr>
          <p:nvPr/>
        </p:nvCxnSpPr>
        <p:spPr bwMode="auto">
          <a:xfrm>
            <a:off x="7696200" y="4206875"/>
            <a:ext cx="457200" cy="123825"/>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31" name="Straight Arrow Connector 30">
            <a:extLst>
              <a:ext uri="{FF2B5EF4-FFF2-40B4-BE49-F238E27FC236}">
                <a16:creationId xmlns:a16="http://schemas.microsoft.com/office/drawing/2014/main" id="{13908BC1-54DF-5E4E-BD71-8645E23EF918}"/>
              </a:ext>
            </a:extLst>
          </p:cNvPr>
          <p:cNvCxnSpPr>
            <a:cxnSpLocks noChangeShapeType="1"/>
          </p:cNvCxnSpPr>
          <p:nvPr/>
        </p:nvCxnSpPr>
        <p:spPr bwMode="auto">
          <a:xfrm flipH="1">
            <a:off x="7075488" y="4565650"/>
            <a:ext cx="989012" cy="122238"/>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114716" name="TextBox 34">
            <a:extLst>
              <a:ext uri="{FF2B5EF4-FFF2-40B4-BE49-F238E27FC236}">
                <a16:creationId xmlns:a16="http://schemas.microsoft.com/office/drawing/2014/main" id="{A0FB563F-D813-0E44-8A78-F47F304EE55D}"/>
              </a:ext>
            </a:extLst>
          </p:cNvPr>
          <p:cNvSpPr txBox="1">
            <a:spLocks noChangeArrowheads="1"/>
          </p:cNvSpPr>
          <p:nvPr/>
        </p:nvSpPr>
        <p:spPr bwMode="auto">
          <a:xfrm>
            <a:off x="2065338" y="4456113"/>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B0F0"/>
                </a:solidFill>
              </a:rPr>
              <a:t>Hybrid Capture</a:t>
            </a:r>
          </a:p>
          <a:p>
            <a:pPr algn="ctr">
              <a:spcBef>
                <a:spcPct val="0"/>
              </a:spcBef>
            </a:pPr>
            <a:r>
              <a:rPr lang="en-US" altLang="en-US" sz="1200" b="1">
                <a:solidFill>
                  <a:srgbClr val="00B0F0"/>
                </a:solidFill>
              </a:rPr>
              <a:t>IDT xGen Lockdown Probes</a:t>
            </a:r>
          </a:p>
        </p:txBody>
      </p:sp>
      <p:grpSp>
        <p:nvGrpSpPr>
          <p:cNvPr id="114717" name="Group 38">
            <a:extLst>
              <a:ext uri="{FF2B5EF4-FFF2-40B4-BE49-F238E27FC236}">
                <a16:creationId xmlns:a16="http://schemas.microsoft.com/office/drawing/2014/main" id="{A2B1543E-C5CE-F840-9E44-9CAE565B36CF}"/>
              </a:ext>
            </a:extLst>
          </p:cNvPr>
          <p:cNvGrpSpPr>
            <a:grpSpLocks/>
          </p:cNvGrpSpPr>
          <p:nvPr/>
        </p:nvGrpSpPr>
        <p:grpSpPr bwMode="auto">
          <a:xfrm>
            <a:off x="3154363" y="4918075"/>
            <a:ext cx="1663700" cy="539750"/>
            <a:chOff x="1630684" y="4918361"/>
            <a:chExt cx="1663288" cy="539019"/>
          </a:xfrm>
        </p:grpSpPr>
        <p:cxnSp>
          <p:nvCxnSpPr>
            <p:cNvPr id="36" name="Straight Connector 35">
              <a:extLst>
                <a:ext uri="{FF2B5EF4-FFF2-40B4-BE49-F238E27FC236}">
                  <a16:creationId xmlns:a16="http://schemas.microsoft.com/office/drawing/2014/main" id="{17238E76-BE0B-B943-B579-8099FAF41723}"/>
                </a:ext>
              </a:extLst>
            </p:cNvPr>
            <p:cNvCxnSpPr>
              <a:cxnSpLocks noChangeShapeType="1"/>
              <a:stCxn id="114716" idx="2"/>
            </p:cNvCxnSpPr>
            <p:nvPr/>
          </p:nvCxnSpPr>
          <p:spPr bwMode="auto">
            <a:xfrm flipH="1">
              <a:off x="1638619" y="4918361"/>
              <a:ext cx="19045" cy="539019"/>
            </a:xfrm>
            <a:prstGeom prst="line">
              <a:avLst/>
            </a:prstGeom>
            <a:noFill/>
            <a:ln w="25400">
              <a:solidFill>
                <a:srgbClr val="00B0F0"/>
              </a:solidFill>
              <a:round/>
              <a:headEnd/>
              <a:tailEnd/>
            </a:ln>
            <a:effectLst>
              <a:outerShdw blurRad="40000" dist="20000" dir="5400000" rotWithShape="0">
                <a:srgbClr val="808080">
                  <a:alpha val="37999"/>
                </a:srgbClr>
              </a:outerShdw>
            </a:effectLst>
          </p:spPr>
        </p:cxnSp>
        <p:cxnSp>
          <p:nvCxnSpPr>
            <p:cNvPr id="38" name="Straight Arrow Connector 37">
              <a:extLst>
                <a:ext uri="{FF2B5EF4-FFF2-40B4-BE49-F238E27FC236}">
                  <a16:creationId xmlns:a16="http://schemas.microsoft.com/office/drawing/2014/main" id="{7CD5FE4D-0BF8-0B43-A6D7-0BF0E694D9CA}"/>
                </a:ext>
              </a:extLst>
            </p:cNvPr>
            <p:cNvCxnSpPr>
              <a:cxnSpLocks noChangeShapeType="1"/>
            </p:cNvCxnSpPr>
            <p:nvPr/>
          </p:nvCxnSpPr>
          <p:spPr bwMode="auto">
            <a:xfrm>
              <a:off x="1630684" y="5457380"/>
              <a:ext cx="1663288"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grpSp>
      <p:cxnSp>
        <p:nvCxnSpPr>
          <p:cNvPr id="41" name="Straight Arrow Connector 40">
            <a:extLst>
              <a:ext uri="{FF2B5EF4-FFF2-40B4-BE49-F238E27FC236}">
                <a16:creationId xmlns:a16="http://schemas.microsoft.com/office/drawing/2014/main" id="{6B9043BF-EBD3-F54C-ABC0-56DFF33538B7}"/>
              </a:ext>
            </a:extLst>
          </p:cNvPr>
          <p:cNvCxnSpPr>
            <a:cxnSpLocks noChangeShapeType="1"/>
            <a:stCxn id="114697" idx="1"/>
            <a:endCxn id="114716" idx="3"/>
          </p:cNvCxnSpPr>
          <p:nvPr/>
        </p:nvCxnSpPr>
        <p:spPr bwMode="auto">
          <a:xfrm flipH="1" flipV="1">
            <a:off x="4297363" y="4687888"/>
            <a:ext cx="1379537"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spTree>
    <p:extLst>
      <p:ext uri="{BB962C8B-B14F-4D97-AF65-F5344CB8AC3E}">
        <p14:creationId xmlns:p14="http://schemas.microsoft.com/office/powerpoint/2010/main" val="252936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8311-F9AC-AC4E-9192-F660F16019FD}"/>
              </a:ext>
            </a:extLst>
          </p:cNvPr>
          <p:cNvSpPr>
            <a:spLocks noGrp="1"/>
          </p:cNvSpPr>
          <p:nvPr>
            <p:ph type="title"/>
          </p:nvPr>
        </p:nvSpPr>
        <p:spPr>
          <a:xfrm>
            <a:off x="609600" y="30163"/>
            <a:ext cx="10972800" cy="1143000"/>
          </a:xfrm>
        </p:spPr>
        <p:txBody>
          <a:bodyPr/>
          <a:lstStyle/>
          <a:p>
            <a:pPr>
              <a:defRPr/>
            </a:pPr>
            <a:r>
              <a:rPr lang="en-US" dirty="0">
                <a:latin typeface="Arial" panose="020B0604020202020204" pitchFamily="34" charset="0"/>
                <a:cs typeface="Arial" panose="020B0604020202020204" pitchFamily="34" charset="0"/>
              </a:rPr>
              <a:t>NGS Library Multiplexing and Molecular Barcoding</a:t>
            </a:r>
          </a:p>
        </p:txBody>
      </p:sp>
      <p:sp>
        <p:nvSpPr>
          <p:cNvPr id="76802" name="Content Placeholder 2">
            <a:extLst>
              <a:ext uri="{FF2B5EF4-FFF2-40B4-BE49-F238E27FC236}">
                <a16:creationId xmlns:a16="http://schemas.microsoft.com/office/drawing/2014/main" id="{8862AD08-F9DF-B740-B1A2-6283D5CF4812}"/>
              </a:ext>
            </a:extLst>
          </p:cNvPr>
          <p:cNvSpPr>
            <a:spLocks noGrp="1"/>
          </p:cNvSpPr>
          <p:nvPr>
            <p:ph idx="1"/>
          </p:nvPr>
        </p:nvSpPr>
        <p:spPr>
          <a:xfrm>
            <a:off x="990600" y="914400"/>
            <a:ext cx="10134600" cy="4854575"/>
          </a:xfrm>
        </p:spPr>
        <p:txBody>
          <a:bodyPr anchor="ctr"/>
          <a:lstStyle/>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 As throughput on NGS sequencers has increased, the ability to pool libraries or reaction products together is needed</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DNA barcoding/indexing schemes permit the addition of specific sequences to each library, enabling equimolar pooling (“multiplexing”)</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Post-run de-multiplexing is accomplished by software that bins reads sharing the same barcodes or barcode combinations</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As sequencing costs permit deeper sequencing of libraries, the use of unique molecular identifiers (UMIs) has become necessary to separate true mutations from sequencing “noise” during data analysis</a:t>
            </a:r>
          </a:p>
        </p:txBody>
      </p:sp>
    </p:spTree>
  </p:cSld>
  <p:clrMapOvr>
    <a:masterClrMapping/>
  </p:clrMapOvr>
  <p:transition spd="slow" advTm="22178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728C8EAC-1500-294D-AA1D-3834010285E5}"/>
              </a:ext>
            </a:extLst>
          </p:cNvPr>
          <p:cNvSpPr>
            <a:spLocks noGrp="1"/>
          </p:cNvSpPr>
          <p:nvPr>
            <p:ph type="title"/>
          </p:nvPr>
        </p:nvSpPr>
        <p:spPr>
          <a:xfrm>
            <a:off x="990600" y="-76200"/>
            <a:ext cx="9753600" cy="6858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NGS has transformed biomedical inquiry</a:t>
            </a:r>
          </a:p>
        </p:txBody>
      </p:sp>
      <p:pic>
        <p:nvPicPr>
          <p:cNvPr id="5" name="Picture 4" descr="Screen shot 2012-09-09 at 4.33.27 AM.png">
            <a:extLst>
              <a:ext uri="{FF2B5EF4-FFF2-40B4-BE49-F238E27FC236}">
                <a16:creationId xmlns:a16="http://schemas.microsoft.com/office/drawing/2014/main" id="{E75F8315-94D3-314E-A388-24736C87ECFD}"/>
              </a:ext>
            </a:extLst>
          </p:cNvPr>
          <p:cNvPicPr>
            <a:picLocks noChangeAspect="1"/>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2590800" y="4343400"/>
            <a:ext cx="6376016"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F3BFA21C-43A0-6218-EFF7-A25CBF9B8A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24" t="6668" r="10001" b="8867"/>
          <a:stretch/>
        </p:blipFill>
        <p:spPr bwMode="auto">
          <a:xfrm>
            <a:off x="2667000" y="694823"/>
            <a:ext cx="6146927" cy="356616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advTm="9533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151A-17A9-8D4C-91BC-A92CFA363FBA}"/>
              </a:ext>
            </a:extLst>
          </p:cNvPr>
          <p:cNvSpPr>
            <a:spLocks noGrp="1"/>
          </p:cNvSpPr>
          <p:nvPr>
            <p:ph type="title"/>
          </p:nvPr>
        </p:nvSpPr>
        <p:spPr/>
        <p:txBody>
          <a:bodyPr/>
          <a:lstStyle/>
          <a:p>
            <a:pPr>
              <a:lnSpc>
                <a:spcPct val="100000"/>
              </a:lnSpc>
              <a:defRPr/>
            </a:pPr>
            <a:r>
              <a:rPr lang="en-US" dirty="0">
                <a:latin typeface="+mj-lt"/>
              </a:rPr>
              <a:t>Unique Molecular Identifiers: UMI Barcoding</a:t>
            </a:r>
          </a:p>
        </p:txBody>
      </p:sp>
      <p:grpSp>
        <p:nvGrpSpPr>
          <p:cNvPr id="77826" name="Group 6">
            <a:extLst>
              <a:ext uri="{FF2B5EF4-FFF2-40B4-BE49-F238E27FC236}">
                <a16:creationId xmlns:a16="http://schemas.microsoft.com/office/drawing/2014/main" id="{F6556272-A231-9443-AAF4-B21B5663FDAF}"/>
              </a:ext>
            </a:extLst>
          </p:cNvPr>
          <p:cNvGrpSpPr>
            <a:grpSpLocks/>
          </p:cNvGrpSpPr>
          <p:nvPr/>
        </p:nvGrpSpPr>
        <p:grpSpPr bwMode="auto">
          <a:xfrm>
            <a:off x="2133600" y="1676400"/>
            <a:ext cx="8983602" cy="3840163"/>
            <a:chOff x="2362194" y="3581400"/>
            <a:chExt cx="8916273" cy="3941542"/>
          </a:xfrm>
        </p:grpSpPr>
        <p:pic>
          <p:nvPicPr>
            <p:cNvPr id="77827" name="Picture 7">
              <a:extLst>
                <a:ext uri="{FF2B5EF4-FFF2-40B4-BE49-F238E27FC236}">
                  <a16:creationId xmlns:a16="http://schemas.microsoft.com/office/drawing/2014/main" id="{C176A585-3DAB-574D-B7C6-AA47D2BA7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4" y="3581400"/>
              <a:ext cx="5640117" cy="394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8">
              <a:extLst>
                <a:ext uri="{FF2B5EF4-FFF2-40B4-BE49-F238E27FC236}">
                  <a16:creationId xmlns:a16="http://schemas.microsoft.com/office/drawing/2014/main" id="{B6424FF6-46E9-B94F-B1A2-0E71CBE68E15}"/>
                </a:ext>
              </a:extLst>
            </p:cNvPr>
            <p:cNvSpPr txBox="1">
              <a:spLocks noChangeArrowheads="1"/>
            </p:cNvSpPr>
            <p:nvPr/>
          </p:nvSpPr>
          <p:spPr bwMode="auto">
            <a:xfrm>
              <a:off x="7913207" y="4167583"/>
              <a:ext cx="3365260" cy="6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dirty="0">
                  <a:latin typeface="Arial" panose="020B0604020202020204" pitchFamily="34" charset="0"/>
                  <a:cs typeface="Arial" panose="020B0604020202020204" pitchFamily="34" charset="0"/>
                </a:rPr>
                <a:t>UMI in i7 (P7) arm of adapter is</a:t>
              </a:r>
            </a:p>
            <a:p>
              <a:pPr algn="ctr">
                <a:spcBef>
                  <a:spcPct val="0"/>
                </a:spcBef>
              </a:pPr>
              <a:r>
                <a:rPr lang="en-US" altLang="en-US" sz="1800" dirty="0">
                  <a:latin typeface="Arial" panose="020B0604020202020204" pitchFamily="34" charset="0"/>
                  <a:cs typeface="Arial" panose="020B0604020202020204" pitchFamily="34" charset="0"/>
                </a:rPr>
                <a:t>added during ligation</a:t>
              </a:r>
            </a:p>
          </p:txBody>
        </p:sp>
        <p:sp>
          <p:nvSpPr>
            <p:cNvPr id="77829" name="TextBox 9">
              <a:extLst>
                <a:ext uri="{FF2B5EF4-FFF2-40B4-BE49-F238E27FC236}">
                  <a16:creationId xmlns:a16="http://schemas.microsoft.com/office/drawing/2014/main" id="{0A51D4D2-ECC2-D048-936D-C429BE1A1BA4}"/>
                </a:ext>
              </a:extLst>
            </p:cNvPr>
            <p:cNvSpPr txBox="1">
              <a:spLocks noChangeArrowheads="1"/>
            </p:cNvSpPr>
            <p:nvPr/>
          </p:nvSpPr>
          <p:spPr bwMode="auto">
            <a:xfrm>
              <a:off x="8187191" y="6183866"/>
              <a:ext cx="3023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a:latin typeface="Arial" panose="020B0604020202020204" pitchFamily="34" charset="0"/>
                  <a:cs typeface="Arial" panose="020B0604020202020204" pitchFamily="34" charset="0"/>
                </a:rPr>
                <a:t>Ligation product with i7 UMI</a:t>
              </a:r>
            </a:p>
          </p:txBody>
        </p:sp>
      </p:grpSp>
    </p:spTree>
  </p:cSld>
  <p:clrMapOvr>
    <a:masterClrMapping/>
  </p:clrMapOvr>
  <p:transition spd="slow" advTm="7717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E308-E443-ED4F-8D21-055AB848FE85}"/>
              </a:ext>
            </a:extLst>
          </p:cNvPr>
          <p:cNvSpPr>
            <a:spLocks noGrp="1"/>
          </p:cNvSpPr>
          <p:nvPr>
            <p:ph type="title"/>
          </p:nvPr>
        </p:nvSpPr>
        <p:spPr>
          <a:xfrm>
            <a:off x="1981200" y="0"/>
            <a:ext cx="8229600" cy="1143000"/>
          </a:xfrm>
        </p:spPr>
        <p:txBody>
          <a:bodyPr/>
          <a:lstStyle/>
          <a:p>
            <a:pPr>
              <a:defRPr/>
            </a:pPr>
            <a:r>
              <a:rPr lang="en-US" dirty="0"/>
              <a:t>Dual Functionality of UMIs</a:t>
            </a:r>
          </a:p>
        </p:txBody>
      </p:sp>
      <p:pic>
        <p:nvPicPr>
          <p:cNvPr id="78850" name="Content Placeholder 4">
            <a:extLst>
              <a:ext uri="{FF2B5EF4-FFF2-40B4-BE49-F238E27FC236}">
                <a16:creationId xmlns:a16="http://schemas.microsoft.com/office/drawing/2014/main" id="{16EAED3F-CB81-324E-A637-FD7621CB23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8150" y="1374775"/>
            <a:ext cx="6191250" cy="3044825"/>
          </a:xfrm>
        </p:spPr>
      </p:pic>
      <p:sp>
        <p:nvSpPr>
          <p:cNvPr id="8" name="TextBox 7">
            <a:extLst>
              <a:ext uri="{FF2B5EF4-FFF2-40B4-BE49-F238E27FC236}">
                <a16:creationId xmlns:a16="http://schemas.microsoft.com/office/drawing/2014/main" id="{37135C02-DF0E-2746-BBE6-C6DCA86A5B57}"/>
              </a:ext>
            </a:extLst>
          </p:cNvPr>
          <p:cNvSpPr txBox="1"/>
          <p:nvPr/>
        </p:nvSpPr>
        <p:spPr>
          <a:xfrm>
            <a:off x="2438400" y="1143000"/>
            <a:ext cx="1589088" cy="369888"/>
          </a:xfrm>
          <a:prstGeom prst="rect">
            <a:avLst/>
          </a:prstGeom>
          <a:noFill/>
        </p:spPr>
        <p:txBody>
          <a:bodyPr wrap="none">
            <a:spAutoFit/>
          </a:bodyPr>
          <a:lstStyle/>
          <a:p>
            <a:pPr>
              <a:defRPr/>
            </a:pPr>
            <a:r>
              <a:rPr lang="en-US" b="1" dirty="0">
                <a:latin typeface="+mn-lt"/>
              </a:rPr>
              <a:t>De-duplication</a:t>
            </a:r>
          </a:p>
        </p:txBody>
      </p:sp>
      <p:grpSp>
        <p:nvGrpSpPr>
          <p:cNvPr id="10" name="Group 9">
            <a:extLst>
              <a:ext uri="{FF2B5EF4-FFF2-40B4-BE49-F238E27FC236}">
                <a16:creationId xmlns:a16="http://schemas.microsoft.com/office/drawing/2014/main" id="{332EE35E-35B3-464A-914D-2B8D74292F8B}"/>
              </a:ext>
            </a:extLst>
          </p:cNvPr>
          <p:cNvGrpSpPr>
            <a:grpSpLocks/>
          </p:cNvGrpSpPr>
          <p:nvPr/>
        </p:nvGrpSpPr>
        <p:grpSpPr bwMode="auto">
          <a:xfrm>
            <a:off x="5791200" y="2997200"/>
            <a:ext cx="5988050" cy="2895600"/>
            <a:chOff x="3135602" y="3886200"/>
            <a:chExt cx="5988345" cy="2895600"/>
          </a:xfrm>
        </p:grpSpPr>
        <p:pic>
          <p:nvPicPr>
            <p:cNvPr id="78853" name="Picture 6">
              <a:extLst>
                <a:ext uri="{FF2B5EF4-FFF2-40B4-BE49-F238E27FC236}">
                  <a16:creationId xmlns:a16="http://schemas.microsoft.com/office/drawing/2014/main" id="{D27CAE55-FF48-1C4A-968F-9A0831785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602" y="4312920"/>
              <a:ext cx="5988345"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4ECBBA1-2486-B043-83D1-1C1D33273AF5}"/>
                </a:ext>
              </a:extLst>
            </p:cNvPr>
            <p:cNvSpPr txBox="1"/>
            <p:nvPr/>
          </p:nvSpPr>
          <p:spPr>
            <a:xfrm>
              <a:off x="4267546" y="3886200"/>
              <a:ext cx="4403942" cy="369888"/>
            </a:xfrm>
            <a:prstGeom prst="rect">
              <a:avLst/>
            </a:prstGeom>
            <a:noFill/>
          </p:spPr>
          <p:txBody>
            <a:bodyPr wrap="none">
              <a:spAutoFit/>
            </a:bodyPr>
            <a:lstStyle/>
            <a:p>
              <a:pPr>
                <a:defRPr/>
              </a:pPr>
              <a:r>
                <a:rPr lang="en-US" b="1" dirty="0">
                  <a:latin typeface="+mn-lt"/>
                </a:rPr>
                <a:t>Polymerase or base-calling error elimination</a:t>
              </a:r>
            </a:p>
          </p:txBody>
        </p:sp>
      </p:grpSp>
    </p:spTree>
    <p:custDataLst>
      <p:tags r:id="rId1"/>
    </p:custDataLst>
  </p:cSld>
  <p:clrMapOvr>
    <a:masterClrMapping/>
  </p:clrMapOvr>
  <p:transition spd="slow" advTm="1419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264A-AFA7-7F4C-B4E3-8F6E6DFBA673}"/>
              </a:ext>
            </a:extLst>
          </p:cNvPr>
          <p:cNvSpPr>
            <a:spLocks noGrp="1"/>
          </p:cNvSpPr>
          <p:nvPr>
            <p:ph type="title"/>
          </p:nvPr>
        </p:nvSpPr>
        <p:spPr>
          <a:xfrm>
            <a:off x="914400" y="3581400"/>
            <a:ext cx="8229600" cy="1143000"/>
          </a:xfrm>
        </p:spPr>
        <p:txBody>
          <a:bodyPr/>
          <a:lstStyle/>
          <a:p>
            <a:pPr>
              <a:defRPr/>
            </a:pPr>
            <a:r>
              <a:rPr lang="en-US" sz="3600" dirty="0">
                <a:latin typeface="Arial" panose="020B0604020202020204" pitchFamily="34" charset="0"/>
                <a:cs typeface="Arial" panose="020B0604020202020204" pitchFamily="34" charset="0"/>
              </a:rPr>
              <a:t>Illumina Sequencing Basics</a:t>
            </a:r>
          </a:p>
        </p:txBody>
      </p:sp>
      <p:sp>
        <p:nvSpPr>
          <p:cNvPr id="3" name="TextBox 2">
            <a:extLst>
              <a:ext uri="{FF2B5EF4-FFF2-40B4-BE49-F238E27FC236}">
                <a16:creationId xmlns:a16="http://schemas.microsoft.com/office/drawing/2014/main" id="{54F9B191-A32B-ED4D-88F5-360F5E651990}"/>
              </a:ext>
            </a:extLst>
          </p:cNvPr>
          <p:cNvSpPr txBox="1"/>
          <p:nvPr/>
        </p:nvSpPr>
        <p:spPr>
          <a:xfrm>
            <a:off x="1524000" y="4740275"/>
            <a:ext cx="4540250" cy="523875"/>
          </a:xfrm>
          <a:prstGeom prst="rect">
            <a:avLst/>
          </a:prstGeom>
          <a:noFill/>
        </p:spPr>
        <p:txBody>
          <a:bodyPr wrap="none">
            <a:spAutoFit/>
          </a:bodyPr>
          <a:lstStyle/>
          <a:p>
            <a:pPr>
              <a:defRPr/>
            </a:pPr>
            <a:r>
              <a:rPr lang="en-US" sz="2800" b="1" dirty="0">
                <a:solidFill>
                  <a:schemeClr val="tx1">
                    <a:lumMod val="65000"/>
                    <a:lumOff val="35000"/>
                  </a:schemeClr>
                </a:solidFill>
                <a:latin typeface="Arial" panose="020B0604020202020204" pitchFamily="34" charset="0"/>
                <a:cs typeface="Arial" panose="020B0604020202020204" pitchFamily="34" charset="0"/>
              </a:rPr>
              <a:t>Sequencing by Synthesis</a:t>
            </a:r>
          </a:p>
        </p:txBody>
      </p:sp>
    </p:spTree>
  </p:cSld>
  <p:clrMapOvr>
    <a:masterClrMapping/>
  </p:clrMapOvr>
  <p:transition spd="slow" advTm="184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A661-6C1D-854F-8624-30C3BA451B54}"/>
              </a:ext>
            </a:extLst>
          </p:cNvPr>
          <p:cNvSpPr>
            <a:spLocks noGrp="1"/>
          </p:cNvSpPr>
          <p:nvPr>
            <p:ph type="title"/>
          </p:nvPr>
        </p:nvSpPr>
        <p:spPr/>
        <p:txBody>
          <a:bodyPr/>
          <a:lstStyle/>
          <a:p>
            <a:pPr algn="ctr">
              <a:defRPr/>
            </a:pPr>
            <a:r>
              <a:rPr lang="en-US" sz="3600" dirty="0">
                <a:latin typeface="Arial" panose="020B0604020202020204" pitchFamily="34" charset="0"/>
                <a:cs typeface="Arial" panose="020B0604020202020204" pitchFamily="34" charset="0"/>
              </a:rPr>
              <a:t>Cluster Amplification on </a:t>
            </a:r>
            <a:r>
              <a:rPr lang="en-US" sz="3600" dirty="0" err="1">
                <a:latin typeface="Arial" panose="020B0604020202020204" pitchFamily="34" charset="0"/>
                <a:cs typeface="Arial" panose="020B0604020202020204" pitchFamily="34" charset="0"/>
              </a:rPr>
              <a:t>FlowCell</a:t>
            </a:r>
            <a:endParaRPr lang="en-US" sz="3600" dirty="0">
              <a:latin typeface="Arial" panose="020B0604020202020204" pitchFamily="34" charset="0"/>
              <a:cs typeface="Arial" panose="020B0604020202020204" pitchFamily="34" charset="0"/>
            </a:endParaRPr>
          </a:p>
        </p:txBody>
      </p:sp>
      <p:pic>
        <p:nvPicPr>
          <p:cNvPr id="80898" name="Picture 2">
            <a:extLst>
              <a:ext uri="{FF2B5EF4-FFF2-40B4-BE49-F238E27FC236}">
                <a16:creationId xmlns:a16="http://schemas.microsoft.com/office/drawing/2014/main" id="{92911329-6757-A145-956B-D1280882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52600"/>
            <a:ext cx="91440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3">
            <a:extLst>
              <a:ext uri="{FF2B5EF4-FFF2-40B4-BE49-F238E27FC236}">
                <a16:creationId xmlns:a16="http://schemas.microsoft.com/office/drawing/2014/main" id="{CBD6BEE6-5EFA-1040-A25D-9D1338908245}"/>
              </a:ext>
            </a:extLst>
          </p:cNvPr>
          <p:cNvSpPr txBox="1">
            <a:spLocks noChangeArrowheads="1"/>
          </p:cNvSpPr>
          <p:nvPr/>
        </p:nvSpPr>
        <p:spPr bwMode="auto">
          <a:xfrm>
            <a:off x="1981200" y="4310063"/>
            <a:ext cx="8839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2000">
                <a:latin typeface="Arial" panose="020B0604020202020204" pitchFamily="34" charset="0"/>
                <a:cs typeface="Arial" panose="020B0604020202020204" pitchFamily="34" charset="0"/>
              </a:rPr>
              <a:t>Quantitating library fragments is an essential first step to cluster formation</a:t>
            </a:r>
          </a:p>
          <a:p>
            <a:pPr>
              <a:spcBef>
                <a:spcPct val="0"/>
              </a:spcBef>
              <a:buFontTx/>
              <a:buChar char="•"/>
            </a:pPr>
            <a:r>
              <a:rPr lang="en-US" altLang="en-US" sz="2000">
                <a:latin typeface="Arial" panose="020B0604020202020204" pitchFamily="34" charset="0"/>
                <a:cs typeface="Arial" panose="020B0604020202020204" pitchFamily="34" charset="0"/>
              </a:rPr>
              <a:t>Diluted library fragments are introduced to flow cell, and are amplified </a:t>
            </a:r>
            <a:r>
              <a:rPr lang="en-US" altLang="en-US" sz="2000" i="1">
                <a:latin typeface="Arial" panose="020B0604020202020204" pitchFamily="34" charset="0"/>
                <a:cs typeface="Arial" panose="020B0604020202020204" pitchFamily="34" charset="0"/>
              </a:rPr>
              <a:t>in situ </a:t>
            </a:r>
            <a:r>
              <a:rPr lang="en-US" altLang="en-US" sz="2000">
                <a:latin typeface="Arial" panose="020B0604020202020204" pitchFamily="34" charset="0"/>
                <a:cs typeface="Arial" panose="020B0604020202020204" pitchFamily="34" charset="0"/>
              </a:rPr>
              <a:t>using the covalently attached complementary adapter sequences</a:t>
            </a:r>
          </a:p>
          <a:p>
            <a:pPr>
              <a:spcBef>
                <a:spcPct val="0"/>
              </a:spcBef>
              <a:buFontTx/>
              <a:buChar char="•"/>
            </a:pPr>
            <a:r>
              <a:rPr lang="en-US" altLang="en-US" sz="2000">
                <a:latin typeface="Arial" panose="020B0604020202020204" pitchFamily="34" charset="0"/>
                <a:cs typeface="Arial" panose="020B0604020202020204" pitchFamily="34" charset="0"/>
              </a:rPr>
              <a:t>Cluster amplification is required to produce sufficient signal for detecting the sequencing reaction results at each nucleotide addition step = each cluster is derived from a single library fragment</a:t>
            </a:r>
          </a:p>
        </p:txBody>
      </p:sp>
    </p:spTree>
  </p:cSld>
  <p:clrMapOvr>
    <a:masterClrMapping/>
  </p:clrMapOvr>
  <p:transition spd="slow" advTm="114414"/>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F2D-CEE1-714D-AF99-5293C0A8802F}"/>
              </a:ext>
            </a:extLst>
          </p:cNvPr>
          <p:cNvSpPr>
            <a:spLocks noGrp="1"/>
          </p:cNvSpPr>
          <p:nvPr>
            <p:ph type="title"/>
          </p:nvPr>
        </p:nvSpPr>
        <p:spPr>
          <a:xfrm>
            <a:off x="1143000" y="0"/>
            <a:ext cx="10287000" cy="1143000"/>
          </a:xfrm>
        </p:spPr>
        <p:txBody>
          <a:bodyPr/>
          <a:lstStyle/>
          <a:p>
            <a:pPr algn="ctr">
              <a:defRPr/>
            </a:pPr>
            <a:r>
              <a:rPr lang="en-US" sz="3600" dirty="0">
                <a:latin typeface="Arial" panose="020B0604020202020204" pitchFamily="34" charset="0"/>
                <a:cs typeface="Arial" panose="020B0604020202020204" pitchFamily="34" charset="0"/>
              </a:rPr>
              <a:t>Sequencing Chemistry for SBS</a:t>
            </a:r>
          </a:p>
        </p:txBody>
      </p:sp>
      <p:grpSp>
        <p:nvGrpSpPr>
          <p:cNvPr id="3" name="Group 41">
            <a:extLst>
              <a:ext uri="{FF2B5EF4-FFF2-40B4-BE49-F238E27FC236}">
                <a16:creationId xmlns:a16="http://schemas.microsoft.com/office/drawing/2014/main" id="{492B67D2-D8F5-2649-B752-81818EA73D45}"/>
              </a:ext>
            </a:extLst>
          </p:cNvPr>
          <p:cNvGrpSpPr>
            <a:grpSpLocks/>
          </p:cNvGrpSpPr>
          <p:nvPr/>
        </p:nvGrpSpPr>
        <p:grpSpPr bwMode="auto">
          <a:xfrm>
            <a:off x="3352800" y="1600200"/>
            <a:ext cx="3100388" cy="4318000"/>
            <a:chOff x="4009209" y="1270000"/>
            <a:chExt cx="3099594" cy="4318000"/>
          </a:xfrm>
        </p:grpSpPr>
        <p:pic>
          <p:nvPicPr>
            <p:cNvPr id="81932" name="Picture 13">
              <a:extLst>
                <a:ext uri="{FF2B5EF4-FFF2-40B4-BE49-F238E27FC236}">
                  <a16:creationId xmlns:a16="http://schemas.microsoft.com/office/drawing/2014/main" id="{1492173A-8AE4-C442-A31A-733CD49360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33" name="Straight Arrow Connector 21">
              <a:extLst>
                <a:ext uri="{FF2B5EF4-FFF2-40B4-BE49-F238E27FC236}">
                  <a16:creationId xmlns:a16="http://schemas.microsoft.com/office/drawing/2014/main" id="{9F8C7640-AF2D-1E4B-BBE0-FC447AF5D285}"/>
                </a:ext>
              </a:extLst>
            </p:cNvPr>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81934" name="Straight Connector 23">
              <a:extLst>
                <a:ext uri="{FF2B5EF4-FFF2-40B4-BE49-F238E27FC236}">
                  <a16:creationId xmlns:a16="http://schemas.microsoft.com/office/drawing/2014/main" id="{B0FD3515-C71B-F048-B7D2-87213F1F3291}"/>
                </a:ext>
              </a:extLst>
            </p:cNvPr>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81935" name="TextBox 35">
              <a:extLst>
                <a:ext uri="{FF2B5EF4-FFF2-40B4-BE49-F238E27FC236}">
                  <a16:creationId xmlns:a16="http://schemas.microsoft.com/office/drawing/2014/main" id="{CA4BAC99-17E2-3049-BD21-51D98B8CAB31}"/>
                </a:ext>
              </a:extLst>
            </p:cNvPr>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F1626E"/>
                  </a:solidFill>
                  <a:latin typeface="Arial" panose="020B0604020202020204" pitchFamily="34" charset="0"/>
                </a:rPr>
                <a:t>Excitation</a:t>
              </a:r>
            </a:p>
          </p:txBody>
        </p:sp>
        <p:sp>
          <p:nvSpPr>
            <p:cNvPr id="81936" name="TextBox 37">
              <a:extLst>
                <a:ext uri="{FF2B5EF4-FFF2-40B4-BE49-F238E27FC236}">
                  <a16:creationId xmlns:a16="http://schemas.microsoft.com/office/drawing/2014/main" id="{097FC6E7-6723-9647-981D-AAFE63FCE5C3}"/>
                </a:ext>
              </a:extLst>
            </p:cNvPr>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00FF89"/>
                  </a:solidFill>
                  <a:latin typeface="Arial" panose="020B0604020202020204" pitchFamily="34" charset="0"/>
                </a:rPr>
                <a:t>Emission</a:t>
              </a:r>
            </a:p>
          </p:txBody>
        </p:sp>
      </p:grpSp>
      <p:grpSp>
        <p:nvGrpSpPr>
          <p:cNvPr id="9" name="Group 42">
            <a:extLst>
              <a:ext uri="{FF2B5EF4-FFF2-40B4-BE49-F238E27FC236}">
                <a16:creationId xmlns:a16="http://schemas.microsoft.com/office/drawing/2014/main" id="{5FBA42A2-3E02-C944-8794-8727DEFB704A}"/>
              </a:ext>
            </a:extLst>
          </p:cNvPr>
          <p:cNvGrpSpPr>
            <a:grpSpLocks/>
          </p:cNvGrpSpPr>
          <p:nvPr/>
        </p:nvGrpSpPr>
        <p:grpSpPr bwMode="auto">
          <a:xfrm>
            <a:off x="6735763" y="1320800"/>
            <a:ext cx="1600200" cy="4800600"/>
            <a:chOff x="7391400" y="990600"/>
            <a:chExt cx="1600200" cy="4800600"/>
          </a:xfrm>
        </p:grpSpPr>
        <p:grpSp>
          <p:nvGrpSpPr>
            <p:cNvPr id="81924" name="Group 15">
              <a:extLst>
                <a:ext uri="{FF2B5EF4-FFF2-40B4-BE49-F238E27FC236}">
                  <a16:creationId xmlns:a16="http://schemas.microsoft.com/office/drawing/2014/main" id="{5D17E582-32D0-4546-882B-EB3C6F9ED69B}"/>
                </a:ext>
              </a:extLst>
            </p:cNvPr>
            <p:cNvGrpSpPr>
              <a:grpSpLocks/>
            </p:cNvGrpSpPr>
            <p:nvPr/>
          </p:nvGrpSpPr>
          <p:grpSpPr bwMode="auto">
            <a:xfrm>
              <a:off x="7391400" y="990600"/>
              <a:ext cx="1600200" cy="1454150"/>
              <a:chOff x="457200" y="1295400"/>
              <a:chExt cx="2209800" cy="1835150"/>
            </a:xfrm>
          </p:grpSpPr>
          <p:pic>
            <p:nvPicPr>
              <p:cNvPr id="81930" name="Picture 16">
                <a:extLst>
                  <a:ext uri="{FF2B5EF4-FFF2-40B4-BE49-F238E27FC236}">
                    <a16:creationId xmlns:a16="http://schemas.microsoft.com/office/drawing/2014/main" id="{9EF83D7E-319B-A247-A79C-C33AD918E1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31" name="Rectangle 17">
                <a:extLst>
                  <a:ext uri="{FF2B5EF4-FFF2-40B4-BE49-F238E27FC236}">
                    <a16:creationId xmlns:a16="http://schemas.microsoft.com/office/drawing/2014/main" id="{0FD7D278-ACFE-B34A-B1EF-D4805A954691}"/>
                  </a:ext>
                </a:extLst>
              </p:cNvPr>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grpSp>
          <p:nvGrpSpPr>
            <p:cNvPr id="81925" name="Group 24">
              <a:extLst>
                <a:ext uri="{FF2B5EF4-FFF2-40B4-BE49-F238E27FC236}">
                  <a16:creationId xmlns:a16="http://schemas.microsoft.com/office/drawing/2014/main" id="{DAD6311F-EFFA-6F46-8F20-DCF624803B9F}"/>
                </a:ext>
              </a:extLst>
            </p:cNvPr>
            <p:cNvGrpSpPr>
              <a:grpSpLocks/>
            </p:cNvGrpSpPr>
            <p:nvPr/>
          </p:nvGrpSpPr>
          <p:grpSpPr bwMode="auto">
            <a:xfrm>
              <a:off x="7391400" y="4572000"/>
              <a:ext cx="1600200" cy="1219200"/>
              <a:chOff x="2667000" y="2133600"/>
              <a:chExt cx="2030097" cy="1828800"/>
            </a:xfrm>
          </p:grpSpPr>
          <p:pic>
            <p:nvPicPr>
              <p:cNvPr id="81927" name="Picture 25">
                <a:extLst>
                  <a:ext uri="{FF2B5EF4-FFF2-40B4-BE49-F238E27FC236}">
                    <a16:creationId xmlns:a16="http://schemas.microsoft.com/office/drawing/2014/main" id="{EA164FF2-8B8A-6643-B71A-58976E8A2F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81928" name="Rectangle 26">
                <a:extLst>
                  <a:ext uri="{FF2B5EF4-FFF2-40B4-BE49-F238E27FC236}">
                    <a16:creationId xmlns:a16="http://schemas.microsoft.com/office/drawing/2014/main" id="{DE61C676-FF1C-3A41-A513-27B94739D743}"/>
                  </a:ext>
                </a:extLst>
              </p:cNvPr>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sp>
            <p:nvSpPr>
              <p:cNvPr id="81929" name="Rectangle 27">
                <a:extLst>
                  <a:ext uri="{FF2B5EF4-FFF2-40B4-BE49-F238E27FC236}">
                    <a16:creationId xmlns:a16="http://schemas.microsoft.com/office/drawing/2014/main" id="{057E99D6-0AAC-2F49-AB63-DC9D82FD653D}"/>
                  </a:ext>
                </a:extLst>
              </p:cNvPr>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sp>
          <p:nvSpPr>
            <p:cNvPr id="12" name="TextBox 39">
              <a:extLst>
                <a:ext uri="{FF2B5EF4-FFF2-40B4-BE49-F238E27FC236}">
                  <a16:creationId xmlns:a16="http://schemas.microsoft.com/office/drawing/2014/main" id="{F62EDB17-5305-C348-9DE4-6D9237500A54}"/>
                </a:ext>
              </a:extLst>
            </p:cNvPr>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Tree>
    <p:custDataLst>
      <p:tags r:id="rId1"/>
    </p:custDataLst>
  </p:cSld>
  <p:clrMapOvr>
    <a:masterClrMapping/>
  </p:clrMapOvr>
  <p:transition spd="slow" advTm="22707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5">
            <a:extLst>
              <a:ext uri="{FF2B5EF4-FFF2-40B4-BE49-F238E27FC236}">
                <a16:creationId xmlns:a16="http://schemas.microsoft.com/office/drawing/2014/main" id="{FF9C1443-808D-BB4D-A53D-335D2B280FDF}"/>
              </a:ext>
            </a:extLst>
          </p:cNvPr>
          <p:cNvSpPr>
            <a:spLocks noGrp="1"/>
          </p:cNvSpPr>
          <p:nvPr>
            <p:ph type="title"/>
          </p:nvPr>
        </p:nvSpPr>
        <p:spPr>
          <a:xfrm>
            <a:off x="1066800" y="0"/>
            <a:ext cx="102108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Sequencing by Synthesis</a:t>
            </a:r>
          </a:p>
        </p:txBody>
      </p:sp>
      <p:pic>
        <p:nvPicPr>
          <p:cNvPr id="2" name="Picture 1">
            <a:extLst>
              <a:ext uri="{FF2B5EF4-FFF2-40B4-BE49-F238E27FC236}">
                <a16:creationId xmlns:a16="http://schemas.microsoft.com/office/drawing/2014/main" id="{457F2465-0FDB-E34F-85D4-C12D81DAE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1" t="3535"/>
          <a:stretch>
            <a:fillRect/>
          </a:stretch>
        </p:blipFill>
        <p:spPr bwMode="auto">
          <a:xfrm>
            <a:off x="838200" y="838200"/>
            <a:ext cx="26924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76718F-36A1-B745-A33E-D86F93E05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762"/>
          <a:stretch>
            <a:fillRect/>
          </a:stretch>
        </p:blipFill>
        <p:spPr bwMode="auto">
          <a:xfrm>
            <a:off x="3429000" y="2255838"/>
            <a:ext cx="5846763"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340CC5D-13E9-B549-BC5B-821B08743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t="4510" r="1627"/>
          <a:stretch>
            <a:fillRect/>
          </a:stretch>
        </p:blipFill>
        <p:spPr bwMode="auto">
          <a:xfrm>
            <a:off x="7564438" y="4038600"/>
            <a:ext cx="37893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9259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a:extLst>
              <a:ext uri="{FF2B5EF4-FFF2-40B4-BE49-F238E27FC236}">
                <a16:creationId xmlns:a16="http://schemas.microsoft.com/office/drawing/2014/main" id="{E31426DC-F28B-664D-B743-96FCC09BFD4F}"/>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Patterned Flow Cell</a:t>
            </a:r>
          </a:p>
        </p:txBody>
      </p:sp>
      <p:pic>
        <p:nvPicPr>
          <p:cNvPr id="83970" name="Picture 4" descr="Screen Shot 2015-07-20 at 5.48.03 PM.png">
            <a:extLst>
              <a:ext uri="{FF2B5EF4-FFF2-40B4-BE49-F238E27FC236}">
                <a16:creationId xmlns:a16="http://schemas.microsoft.com/office/drawing/2014/main" id="{1D80BA8F-07D9-484D-AD6E-BA46FE66EB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35052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5" descr="Screen Shot 2015-07-20 at 5.50.44 PM.png">
            <a:extLst>
              <a:ext uri="{FF2B5EF4-FFF2-40B4-BE49-F238E27FC236}">
                <a16:creationId xmlns:a16="http://schemas.microsoft.com/office/drawing/2014/main" id="{66AD5E4A-0E6C-A043-B061-C387BEDD58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48418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reen Shot 2015-07-20 at 5.51.57 PM.png">
            <a:extLst>
              <a:ext uri="{FF2B5EF4-FFF2-40B4-BE49-F238E27FC236}">
                <a16:creationId xmlns:a16="http://schemas.microsoft.com/office/drawing/2014/main" id="{70E31013-60B6-E446-A64A-EA67D840C2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62400"/>
            <a:ext cx="44926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9631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217-B851-024D-82FA-D6244918EFFE}"/>
              </a:ext>
            </a:extLst>
          </p:cNvPr>
          <p:cNvSpPr>
            <a:spLocks noGrp="1"/>
          </p:cNvSpPr>
          <p:nvPr>
            <p:ph type="title"/>
          </p:nvPr>
        </p:nvSpPr>
        <p:spPr>
          <a:xfrm>
            <a:off x="990600" y="76200"/>
            <a:ext cx="9982200" cy="1143000"/>
          </a:xfrm>
        </p:spPr>
        <p:txBody>
          <a:bodyPr/>
          <a:lstStyle/>
          <a:p>
            <a:pPr>
              <a:lnSpc>
                <a:spcPct val="100000"/>
              </a:lnSpc>
              <a:defRPr/>
            </a:pPr>
            <a:r>
              <a:rPr lang="en-US" sz="3200" dirty="0">
                <a:latin typeface="Arial" panose="020B0604020202020204" pitchFamily="34" charset="0"/>
                <a:cs typeface="Arial" panose="020B0604020202020204" pitchFamily="34" charset="0"/>
              </a:rPr>
              <a:t>Four-, Two- and One-Color Chemistry</a:t>
            </a:r>
          </a:p>
        </p:txBody>
      </p:sp>
      <p:pic>
        <p:nvPicPr>
          <p:cNvPr id="84994" name="Content Placeholder 3">
            <a:extLst>
              <a:ext uri="{FF2B5EF4-FFF2-40B4-BE49-F238E27FC236}">
                <a16:creationId xmlns:a16="http://schemas.microsoft.com/office/drawing/2014/main" id="{90551067-B287-4C47-A94A-4D39BCA2B8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0063" y="1651000"/>
            <a:ext cx="8597900" cy="3683000"/>
          </a:xfrm>
        </p:spPr>
      </p:pic>
      <p:sp>
        <p:nvSpPr>
          <p:cNvPr id="84995" name="Rectangle 2">
            <a:extLst>
              <a:ext uri="{FF2B5EF4-FFF2-40B4-BE49-F238E27FC236}">
                <a16:creationId xmlns:a16="http://schemas.microsoft.com/office/drawing/2014/main" id="{BA21EB40-8429-4E4F-8EA5-C4CC644B35A6}"/>
              </a:ext>
            </a:extLst>
          </p:cNvPr>
          <p:cNvSpPr>
            <a:spLocks noChangeArrowheads="1"/>
          </p:cNvSpPr>
          <p:nvPr/>
        </p:nvSpPr>
        <p:spPr bwMode="auto">
          <a:xfrm>
            <a:off x="1917700" y="1257300"/>
            <a:ext cx="273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MiSeq</a:t>
            </a:r>
            <a:r>
              <a:rPr lang="en-US" altLang="en-US" sz="1200">
                <a:solidFill>
                  <a:srgbClr val="545454"/>
                </a:solidFill>
              </a:rPr>
              <a:t> and </a:t>
            </a:r>
            <a:r>
              <a:rPr lang="en-US" altLang="en-US" sz="1200" b="1">
                <a:solidFill>
                  <a:srgbClr val="545454"/>
                </a:solidFill>
              </a:rPr>
              <a:t>HiSeq</a:t>
            </a:r>
            <a:r>
              <a:rPr lang="en-US" altLang="en-US" sz="1200">
                <a:solidFill>
                  <a:srgbClr val="545454"/>
                </a:solidFill>
              </a:rPr>
              <a:t> Series Systems currently use four-channel SBS. </a:t>
            </a:r>
            <a:endParaRPr lang="en-US" altLang="en-US" sz="1200"/>
          </a:p>
        </p:txBody>
      </p:sp>
      <p:sp>
        <p:nvSpPr>
          <p:cNvPr id="84996" name="Rectangle 4">
            <a:extLst>
              <a:ext uri="{FF2B5EF4-FFF2-40B4-BE49-F238E27FC236}">
                <a16:creationId xmlns:a16="http://schemas.microsoft.com/office/drawing/2014/main" id="{FF8308FF-0275-654F-9283-3B282DD7BCA4}"/>
              </a:ext>
            </a:extLst>
          </p:cNvPr>
          <p:cNvSpPr>
            <a:spLocks noChangeArrowheads="1"/>
          </p:cNvSpPr>
          <p:nvPr/>
        </p:nvSpPr>
        <p:spPr bwMode="auto">
          <a:xfrm>
            <a:off x="4803775" y="1257300"/>
            <a:ext cx="2624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MiniSeq</a:t>
            </a:r>
            <a:r>
              <a:rPr lang="en-US" altLang="en-US" sz="1200">
                <a:solidFill>
                  <a:srgbClr val="545454"/>
                </a:solidFill>
              </a:rPr>
              <a:t>, </a:t>
            </a:r>
            <a:r>
              <a:rPr lang="en-US" altLang="en-US" sz="1200" b="1">
                <a:solidFill>
                  <a:srgbClr val="545454"/>
                </a:solidFill>
              </a:rPr>
              <a:t>NextSeq</a:t>
            </a:r>
            <a:r>
              <a:rPr lang="en-US" altLang="en-US" sz="1200">
                <a:solidFill>
                  <a:srgbClr val="545454"/>
                </a:solidFill>
              </a:rPr>
              <a:t>, and </a:t>
            </a:r>
            <a:r>
              <a:rPr lang="en-US" altLang="en-US" sz="1200" b="1">
                <a:solidFill>
                  <a:srgbClr val="545454"/>
                </a:solidFill>
              </a:rPr>
              <a:t>NovaSeq</a:t>
            </a:r>
            <a:r>
              <a:rPr lang="en-US" altLang="en-US" sz="1200">
                <a:solidFill>
                  <a:srgbClr val="545454"/>
                </a:solidFill>
              </a:rPr>
              <a:t> Systems use two-channel chemistry. </a:t>
            </a:r>
          </a:p>
        </p:txBody>
      </p:sp>
      <p:sp>
        <p:nvSpPr>
          <p:cNvPr id="84997" name="Rectangle 5">
            <a:extLst>
              <a:ext uri="{FF2B5EF4-FFF2-40B4-BE49-F238E27FC236}">
                <a16:creationId xmlns:a16="http://schemas.microsoft.com/office/drawing/2014/main" id="{B20F038A-E7CD-A249-8B8C-44934CAE5C59}"/>
              </a:ext>
            </a:extLst>
          </p:cNvPr>
          <p:cNvSpPr>
            <a:spLocks noChangeArrowheads="1"/>
          </p:cNvSpPr>
          <p:nvPr/>
        </p:nvSpPr>
        <p:spPr bwMode="auto">
          <a:xfrm>
            <a:off x="7577138" y="1257300"/>
            <a:ext cx="262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iSeq 100 </a:t>
            </a:r>
            <a:r>
              <a:rPr lang="en-US" altLang="en-US" sz="1200">
                <a:solidFill>
                  <a:srgbClr val="545454"/>
                </a:solidFill>
              </a:rPr>
              <a:t>use one-channel chemistry. </a:t>
            </a:r>
          </a:p>
        </p:txBody>
      </p:sp>
    </p:spTree>
  </p:cSld>
  <p:clrMapOvr>
    <a:masterClrMapping/>
  </p:clrMapOvr>
  <p:transition spd="slow" advTm="8522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C546-4EA5-FF43-B3BF-712F6FF7B092}"/>
              </a:ext>
            </a:extLst>
          </p:cNvPr>
          <p:cNvSpPr>
            <a:spLocks noGrp="1"/>
          </p:cNvSpPr>
          <p:nvPr>
            <p:ph type="title"/>
          </p:nvPr>
        </p:nvSpPr>
        <p:spPr>
          <a:xfrm>
            <a:off x="1905000" y="3124200"/>
            <a:ext cx="8229600" cy="1143000"/>
          </a:xfrm>
        </p:spPr>
        <p:txBody>
          <a:bodyPr/>
          <a:lstStyle/>
          <a:p>
            <a:pPr>
              <a:defRPr/>
            </a:pPr>
            <a:r>
              <a:rPr lang="en-US" sz="3600" dirty="0"/>
              <a:t>Ion Torrent Sequencing Technology</a:t>
            </a:r>
          </a:p>
        </p:txBody>
      </p:sp>
      <p:sp>
        <p:nvSpPr>
          <p:cNvPr id="3" name="TextBox 2">
            <a:extLst>
              <a:ext uri="{FF2B5EF4-FFF2-40B4-BE49-F238E27FC236}">
                <a16:creationId xmlns:a16="http://schemas.microsoft.com/office/drawing/2014/main" id="{F0B5C7A5-B3D0-FF42-B376-6068FE240922}"/>
              </a:ext>
            </a:extLst>
          </p:cNvPr>
          <p:cNvSpPr txBox="1"/>
          <p:nvPr/>
        </p:nvSpPr>
        <p:spPr>
          <a:xfrm>
            <a:off x="2667000" y="4191000"/>
            <a:ext cx="4056063" cy="523875"/>
          </a:xfrm>
          <a:prstGeom prst="rect">
            <a:avLst/>
          </a:prstGeom>
          <a:noFill/>
        </p:spPr>
        <p:txBody>
          <a:bodyPr wrap="none">
            <a:spAutoFit/>
          </a:bodyPr>
          <a:lstStyle/>
          <a:p>
            <a:pPr>
              <a:defRPr/>
            </a:pPr>
            <a:r>
              <a:rPr lang="en-US" sz="2800" b="1" dirty="0">
                <a:solidFill>
                  <a:schemeClr val="tx1">
                    <a:lumMod val="65000"/>
                    <a:lumOff val="35000"/>
                  </a:schemeClr>
                </a:solidFill>
                <a:latin typeface="+mn-lt"/>
              </a:rPr>
              <a:t>Sequencing by pH Sensing</a:t>
            </a:r>
          </a:p>
        </p:txBody>
      </p:sp>
    </p:spTree>
  </p:cSld>
  <p:clrMapOvr>
    <a:masterClrMapping/>
  </p:clrMapOvr>
  <p:transition spd="slow" advTm="2370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14E5129A-DE7C-6E43-8CD1-A24118B24F82}"/>
              </a:ext>
            </a:extLst>
          </p:cNvPr>
          <p:cNvSpPr>
            <a:spLocks noGrp="1"/>
          </p:cNvSpPr>
          <p:nvPr>
            <p:ph type="title"/>
          </p:nvPr>
        </p:nvSpPr>
        <p:spPr>
          <a:xfrm>
            <a:off x="762000" y="-228600"/>
            <a:ext cx="10515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pH Sensing of Base Incorporation</a:t>
            </a:r>
          </a:p>
        </p:txBody>
      </p:sp>
      <p:pic>
        <p:nvPicPr>
          <p:cNvPr id="88066" name="Picture 2">
            <a:extLst>
              <a:ext uri="{FF2B5EF4-FFF2-40B4-BE49-F238E27FC236}">
                <a16:creationId xmlns:a16="http://schemas.microsoft.com/office/drawing/2014/main" id="{094B5BB3-F64A-7545-B30B-1ACDDBE0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313" y="3660775"/>
            <a:ext cx="4419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Box 1">
            <a:extLst>
              <a:ext uri="{FF2B5EF4-FFF2-40B4-BE49-F238E27FC236}">
                <a16:creationId xmlns:a16="http://schemas.microsoft.com/office/drawing/2014/main" id="{E7F47475-F511-0140-9721-827F2BD506D2}"/>
              </a:ext>
            </a:extLst>
          </p:cNvPr>
          <p:cNvSpPr txBox="1">
            <a:spLocks noChangeArrowheads="1"/>
          </p:cNvSpPr>
          <p:nvPr/>
        </p:nvSpPr>
        <p:spPr bwMode="auto">
          <a:xfrm>
            <a:off x="8839200" y="2133600"/>
            <a:ext cx="3048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1800">
                <a:latin typeface="Arial" panose="020B0604020202020204" pitchFamily="34" charset="0"/>
                <a:cs typeface="Arial" panose="020B0604020202020204" pitchFamily="34" charset="0"/>
              </a:rPr>
              <a:t>On-bead fragment amplification by emulsion PCR</a:t>
            </a:r>
          </a:p>
          <a:p>
            <a:pPr>
              <a:spcBef>
                <a:spcPct val="0"/>
              </a:spcBef>
              <a:buFontTx/>
              <a:buChar char="•"/>
            </a:pPr>
            <a:r>
              <a:rPr lang="en-US" altLang="en-US" sz="1800">
                <a:latin typeface="Arial" panose="020B0604020202020204" pitchFamily="34" charset="0"/>
                <a:cs typeface="Arial" panose="020B0604020202020204" pitchFamily="34" charset="0"/>
              </a:rPr>
              <a:t>Unlabeled native dNTPs</a:t>
            </a:r>
          </a:p>
          <a:p>
            <a:pPr>
              <a:spcBef>
                <a:spcPct val="0"/>
              </a:spcBef>
              <a:buFontTx/>
              <a:buChar char="•"/>
            </a:pPr>
            <a:r>
              <a:rPr lang="en-US" altLang="en-US" sz="1800">
                <a:latin typeface="Arial" panose="020B0604020202020204" pitchFamily="34" charset="0"/>
                <a:cs typeface="Arial" panose="020B0604020202020204" pitchFamily="34" charset="0"/>
              </a:rPr>
              <a:t>Undefined read lengths</a:t>
            </a:r>
          </a:p>
        </p:txBody>
      </p:sp>
      <p:pic>
        <p:nvPicPr>
          <p:cNvPr id="88068" name="Picture 1">
            <a:extLst>
              <a:ext uri="{FF2B5EF4-FFF2-40B4-BE49-F238E27FC236}">
                <a16:creationId xmlns:a16="http://schemas.microsoft.com/office/drawing/2014/main" id="{D719196B-0243-7B45-8ED5-5526E6C73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 y="752475"/>
            <a:ext cx="7269162"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a:extLst>
              <a:ext uri="{FF2B5EF4-FFF2-40B4-BE49-F238E27FC236}">
                <a16:creationId xmlns:a16="http://schemas.microsoft.com/office/drawing/2014/main" id="{0F7F6D3B-1880-B93F-0738-412CA779B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473"/>
          <a:stretch>
            <a:fillRect/>
          </a:stretch>
        </p:blipFill>
        <p:spPr bwMode="auto">
          <a:xfrm>
            <a:off x="3365501" y="914401"/>
            <a:ext cx="6048375"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EFBEA5E8-A7C8-7F49-9066-AB6E009FDDC2}"/>
              </a:ext>
            </a:extLst>
          </p:cNvPr>
          <p:cNvSpPr>
            <a:spLocks noGrp="1"/>
          </p:cNvSpPr>
          <p:nvPr>
            <p:ph type="title"/>
          </p:nvPr>
        </p:nvSpPr>
        <p:spPr>
          <a:xfrm>
            <a:off x="1981200" y="-200025"/>
            <a:ext cx="8229600" cy="1143000"/>
          </a:xfrm>
        </p:spPr>
        <p:txBody>
          <a:bodyPr/>
          <a:lstStyle/>
          <a:p>
            <a:pPr algn="ctr">
              <a:defRPr/>
            </a:pPr>
            <a:r>
              <a:rPr lang="en-US" sz="3200" dirty="0">
                <a:latin typeface="Trebuchet MS" panose="020B0703020202090204" pitchFamily="34" charset="0"/>
              </a:rPr>
              <a:t>The Applications are Endless...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FF40B5E7-057B-3242-BB84-2E22A45BC75D}"/>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Thermo-Fisher Sequencing Platforms</a:t>
            </a:r>
          </a:p>
        </p:txBody>
      </p:sp>
      <p:sp>
        <p:nvSpPr>
          <p:cNvPr id="10" name="TextBox 9">
            <a:extLst>
              <a:ext uri="{FF2B5EF4-FFF2-40B4-BE49-F238E27FC236}">
                <a16:creationId xmlns:a16="http://schemas.microsoft.com/office/drawing/2014/main" id="{4AD1560E-9964-1048-A171-60ACD77E5671}"/>
              </a:ext>
            </a:extLst>
          </p:cNvPr>
          <p:cNvSpPr txBox="1">
            <a:spLocks noChangeArrowheads="1"/>
          </p:cNvSpPr>
          <p:nvPr/>
        </p:nvSpPr>
        <p:spPr bwMode="auto">
          <a:xfrm>
            <a:off x="2609850" y="5410200"/>
            <a:ext cx="6869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Low substitution error rate, in/</a:t>
            </a:r>
            <a:r>
              <a:rPr lang="en-US" altLang="en-US" sz="1800" dirty="0" err="1">
                <a:latin typeface="Arial" panose="020B0604020202020204" pitchFamily="34" charset="0"/>
                <a:cs typeface="Arial" panose="020B0604020202020204" pitchFamily="34" charset="0"/>
              </a:rPr>
              <a:t>dels</a:t>
            </a:r>
            <a:r>
              <a:rPr lang="en-US" altLang="en-US" sz="1800" dirty="0">
                <a:latin typeface="Arial" panose="020B0604020202020204" pitchFamily="34" charset="0"/>
                <a:cs typeface="Arial" panose="020B0604020202020204" pitchFamily="34" charset="0"/>
              </a:rPr>
              <a:t> problematic, single end reads</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Inexpensive and fast turn-around for data production</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Clinical platform (</a:t>
            </a:r>
            <a:r>
              <a:rPr lang="en-US" altLang="en-US" sz="1800" dirty="0" err="1">
                <a:latin typeface="Arial" panose="020B0604020202020204" pitchFamily="34" charset="0"/>
                <a:cs typeface="Arial" panose="020B0604020202020204" pitchFamily="34" charset="0"/>
              </a:rPr>
              <a:t>Genexus</a:t>
            </a:r>
            <a:r>
              <a:rPr lang="en-US" altLang="en-US" sz="1800" dirty="0">
                <a:latin typeface="Arial" panose="020B0604020202020204" pitchFamily="34" charset="0"/>
                <a:cs typeface="Arial" panose="020B0604020202020204" pitchFamily="34" charset="0"/>
              </a:rPr>
              <a: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Microbiome, immune gene sequencing applications</a:t>
            </a:r>
          </a:p>
        </p:txBody>
      </p:sp>
      <p:pic>
        <p:nvPicPr>
          <p:cNvPr id="90115" name="Picture 2" descr="Screen Shot 2016-11-07 at 4.26.51 PM.png">
            <a:extLst>
              <a:ext uri="{FF2B5EF4-FFF2-40B4-BE49-F238E27FC236}">
                <a16:creationId xmlns:a16="http://schemas.microsoft.com/office/drawing/2014/main" id="{7F2F0A84-C001-9341-8FD6-045001242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990600"/>
            <a:ext cx="13557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1">
            <a:extLst>
              <a:ext uri="{FF2B5EF4-FFF2-40B4-BE49-F238E27FC236}">
                <a16:creationId xmlns:a16="http://schemas.microsoft.com/office/drawing/2014/main" id="{6C9F65B2-C225-9144-9CA0-29829F29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176" t="23990"/>
          <a:stretch>
            <a:fillRect/>
          </a:stretch>
        </p:blipFill>
        <p:spPr bwMode="auto">
          <a:xfrm>
            <a:off x="7696200" y="1311275"/>
            <a:ext cx="42830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Box 2">
            <a:extLst>
              <a:ext uri="{FF2B5EF4-FFF2-40B4-BE49-F238E27FC236}">
                <a16:creationId xmlns:a16="http://schemas.microsoft.com/office/drawing/2014/main" id="{F3E9391A-54B2-1D45-B5C4-8372F93B60DB}"/>
              </a:ext>
            </a:extLst>
          </p:cNvPr>
          <p:cNvSpPr txBox="1">
            <a:spLocks noChangeArrowheads="1"/>
          </p:cNvSpPr>
          <p:nvPr/>
        </p:nvSpPr>
        <p:spPr bwMode="auto">
          <a:xfrm>
            <a:off x="8732838" y="4740275"/>
            <a:ext cx="2211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IonTorrent Genexus</a:t>
            </a:r>
          </a:p>
        </p:txBody>
      </p:sp>
      <p:pic>
        <p:nvPicPr>
          <p:cNvPr id="90118" name="Picture 4" descr="A screenshot of a cell phone&#10;&#10;Description automatically generated">
            <a:extLst>
              <a:ext uri="{FF2B5EF4-FFF2-40B4-BE49-F238E27FC236}">
                <a16:creationId xmlns:a16="http://schemas.microsoft.com/office/drawing/2014/main" id="{1599AA01-61DB-0641-A3CD-280C58FB9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990600"/>
            <a:ext cx="44291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7">
            <a:extLst>
              <a:ext uri="{FF2B5EF4-FFF2-40B4-BE49-F238E27FC236}">
                <a16:creationId xmlns:a16="http://schemas.microsoft.com/office/drawing/2014/main" id="{A28DE58F-24A7-ED4A-B874-C4332D9BD26B}"/>
              </a:ext>
            </a:extLst>
          </p:cNvPr>
          <p:cNvSpPr txBox="1">
            <a:spLocks noChangeArrowheads="1"/>
          </p:cNvSpPr>
          <p:nvPr/>
        </p:nvSpPr>
        <p:spPr bwMode="auto">
          <a:xfrm>
            <a:off x="1447800" y="4740275"/>
            <a:ext cx="163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Torrent S5</a:t>
            </a:r>
          </a:p>
        </p:txBody>
      </p:sp>
      <p:pic>
        <p:nvPicPr>
          <p:cNvPr id="90120" name="Picture 11" descr="A picture containing indoor, table, microwave, monitor&#10;&#10;Description automatically generated">
            <a:extLst>
              <a:ext uri="{FF2B5EF4-FFF2-40B4-BE49-F238E27FC236}">
                <a16:creationId xmlns:a16="http://schemas.microsoft.com/office/drawing/2014/main" id="{03349314-EF00-DE4C-9E01-38D2D5419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3216275"/>
            <a:ext cx="20701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1" name="TextBox 12">
            <a:extLst>
              <a:ext uri="{FF2B5EF4-FFF2-40B4-BE49-F238E27FC236}">
                <a16:creationId xmlns:a16="http://schemas.microsoft.com/office/drawing/2014/main" id="{C8FEA1A3-4483-D140-9403-905F99E0DDF7}"/>
              </a:ext>
            </a:extLst>
          </p:cNvPr>
          <p:cNvSpPr txBox="1">
            <a:spLocks noChangeArrowheads="1"/>
          </p:cNvSpPr>
          <p:nvPr/>
        </p:nvSpPr>
        <p:spPr bwMode="auto">
          <a:xfrm>
            <a:off x="5418138" y="48609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Chef</a:t>
            </a:r>
          </a:p>
        </p:txBody>
      </p:sp>
    </p:spTree>
    <p:custDataLst>
      <p:tags r:id="rId1"/>
    </p:custDataLst>
  </p:cSld>
  <p:clrMapOvr>
    <a:masterClrMapping/>
  </p:clrMapOvr>
  <p:transition spd="slow" advTm="12930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E9DD-002F-6648-859A-CE1EC073F24C}"/>
              </a:ext>
            </a:extLst>
          </p:cNvPr>
          <p:cNvSpPr>
            <a:spLocks noGrp="1"/>
          </p:cNvSpPr>
          <p:nvPr>
            <p:ph type="title"/>
          </p:nvPr>
        </p:nvSpPr>
        <p:spPr>
          <a:xfrm>
            <a:off x="609600" y="2984500"/>
            <a:ext cx="10972800" cy="1143000"/>
          </a:xfrm>
        </p:spPr>
        <p:txBody>
          <a:bodyPr/>
          <a:lstStyle/>
          <a:p>
            <a:pPr algn="l">
              <a:defRPr/>
            </a:pPr>
            <a:r>
              <a:rPr lang="en-US" dirty="0">
                <a:latin typeface="Arial" panose="020B0604020202020204" pitchFamily="34" charset="0"/>
                <a:cs typeface="Arial" panose="020B0604020202020204" pitchFamily="34" charset="0"/>
              </a:rPr>
              <a:t>Sub-setting the Genome for NGS-based Assays</a:t>
            </a:r>
          </a:p>
        </p:txBody>
      </p:sp>
      <p:sp>
        <p:nvSpPr>
          <p:cNvPr id="3" name="Content Placeholder 2">
            <a:extLst>
              <a:ext uri="{FF2B5EF4-FFF2-40B4-BE49-F238E27FC236}">
                <a16:creationId xmlns:a16="http://schemas.microsoft.com/office/drawing/2014/main" id="{6A35C14B-F845-284A-839D-99A170A4CAAD}"/>
              </a:ext>
            </a:extLst>
          </p:cNvPr>
          <p:cNvSpPr>
            <a:spLocks noGrp="1"/>
          </p:cNvSpPr>
          <p:nvPr>
            <p:ph idx="1"/>
          </p:nvPr>
        </p:nvSpPr>
        <p:spPr>
          <a:xfrm>
            <a:off x="914400" y="4267200"/>
            <a:ext cx="10972800" cy="2852738"/>
          </a:xfrm>
        </p:spPr>
        <p:txBody>
          <a:bodyPr/>
          <a:lstStyle/>
          <a:p>
            <a:pPr>
              <a:defRPr/>
            </a:pPr>
            <a:r>
              <a:rPr lang="en-US" b="1" dirty="0">
                <a:solidFill>
                  <a:schemeClr val="tx1">
                    <a:lumMod val="65000"/>
                    <a:lumOff val="35000"/>
                  </a:schemeClr>
                </a:solidFill>
                <a:latin typeface="Arial" panose="020B0604020202020204" pitchFamily="34" charset="0"/>
                <a:cs typeface="Arial" panose="020B0604020202020204" pitchFamily="34" charset="0"/>
              </a:rPr>
              <a:t>Exome and Gene Panels</a:t>
            </a:r>
          </a:p>
        </p:txBody>
      </p:sp>
    </p:spTree>
  </p:cSld>
  <p:clrMapOvr>
    <a:masterClrMapping/>
  </p:clrMapOvr>
  <p:transition spd="slow" advTm="27997"/>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7347-7C29-4842-97AD-DA031EF402A8}"/>
              </a:ext>
            </a:extLst>
          </p:cNvPr>
          <p:cNvSpPr>
            <a:spLocks noGrp="1"/>
          </p:cNvSpPr>
          <p:nvPr>
            <p:ph type="title"/>
          </p:nvPr>
        </p:nvSpPr>
        <p:spPr>
          <a:xfrm>
            <a:off x="609600" y="274638"/>
            <a:ext cx="6096000" cy="1720850"/>
          </a:xfrm>
        </p:spPr>
        <p:txBody>
          <a:bodyPr>
            <a:normAutofit/>
          </a:bodyPr>
          <a:lstStyle/>
          <a:p>
            <a:pPr>
              <a:defRPr/>
            </a:pPr>
            <a:r>
              <a:rPr lang="en-US" dirty="0">
                <a:latin typeface="Arial" panose="020B0604020202020204" pitchFamily="34" charset="0"/>
                <a:cs typeface="Arial" panose="020B0604020202020204" pitchFamily="34" charset="0"/>
              </a:rPr>
              <a:t>Direct Genomic Selection</a:t>
            </a:r>
          </a:p>
        </p:txBody>
      </p:sp>
      <p:pic>
        <p:nvPicPr>
          <p:cNvPr id="92162" name="Picture 6">
            <a:extLst>
              <a:ext uri="{FF2B5EF4-FFF2-40B4-BE49-F238E27FC236}">
                <a16:creationId xmlns:a16="http://schemas.microsoft.com/office/drawing/2014/main" id="{A794E21D-280E-CD4D-BEA6-7BFCA947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63" y="857250"/>
            <a:ext cx="36004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4">
            <a:extLst>
              <a:ext uri="{FF2B5EF4-FFF2-40B4-BE49-F238E27FC236}">
                <a16:creationId xmlns:a16="http://schemas.microsoft.com/office/drawing/2014/main" id="{7A0D4A08-0E6B-4448-B564-F2D4CBE61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511" t="11667" r="4906" b="11874"/>
          <a:stretch>
            <a:fillRect/>
          </a:stretch>
        </p:blipFill>
        <p:spPr bwMode="auto">
          <a:xfrm>
            <a:off x="1835150" y="2119313"/>
            <a:ext cx="462756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27EC78E8-58B6-0943-9EEF-85EFD94B0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93" t="12083" r="3342" b="12292"/>
          <a:stretch>
            <a:fillRect/>
          </a:stretch>
        </p:blipFill>
        <p:spPr bwMode="auto">
          <a:xfrm>
            <a:off x="1736725" y="3065463"/>
            <a:ext cx="5453063"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8354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F4E393AE-0159-3F41-BD11-2FCFFA1E0D39}"/>
              </a:ext>
            </a:extLst>
          </p:cNvPr>
          <p:cNvSpPr>
            <a:spLocks noGrp="1"/>
          </p:cNvSpPr>
          <p:nvPr>
            <p:ph type="title"/>
          </p:nvPr>
        </p:nvSpPr>
        <p:spPr>
          <a:xfrm>
            <a:off x="1981200" y="-2286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Solution-Phase Hybrid Capture</a:t>
            </a:r>
          </a:p>
        </p:txBody>
      </p:sp>
      <p:sp>
        <p:nvSpPr>
          <p:cNvPr id="93186" name="Content Placeholder 4">
            <a:extLst>
              <a:ext uri="{FF2B5EF4-FFF2-40B4-BE49-F238E27FC236}">
                <a16:creationId xmlns:a16="http://schemas.microsoft.com/office/drawing/2014/main" id="{86134262-94C3-FF49-B4A0-A2D2E9F81ADB}"/>
              </a:ext>
            </a:extLst>
          </p:cNvPr>
          <p:cNvSpPr>
            <a:spLocks noGrp="1"/>
          </p:cNvSpPr>
          <p:nvPr>
            <p:ph idx="4294967295"/>
          </p:nvPr>
        </p:nvSpPr>
        <p:spPr>
          <a:xfrm>
            <a:off x="1828800" y="850900"/>
            <a:ext cx="4800600" cy="5778500"/>
          </a:xfrm>
        </p:spPr>
        <p:txBody>
          <a:bodyPr/>
          <a:lstStyle/>
          <a:p>
            <a:pPr eaLnBrk="1" hangingPunct="1">
              <a:spcAft>
                <a:spcPts val="600"/>
              </a:spcAft>
              <a:buClr>
                <a:srgbClr val="3F3F31"/>
              </a:buClr>
            </a:pPr>
            <a:r>
              <a:rPr lang="en-US" altLang="en-US" sz="2000" b="1" u="sng">
                <a:latin typeface="Arial" panose="020B0604020202020204" pitchFamily="34" charset="0"/>
                <a:ea typeface="ＭＳ Ｐゴシック" panose="020B0600070205080204" pitchFamily="34" charset="-128"/>
                <a:cs typeface="Arial" panose="020B0604020202020204" pitchFamily="34" charset="0"/>
              </a:rPr>
              <a:t>Hybrid capture</a:t>
            </a:r>
            <a:r>
              <a:rPr lang="en-US" altLang="en-US" sz="2000" b="1">
                <a:latin typeface="Arial" panose="020B0604020202020204" pitchFamily="34" charset="0"/>
                <a:ea typeface="ＭＳ Ｐゴシック" panose="020B0600070205080204" pitchFamily="34" charset="-128"/>
                <a:cs typeface="Arial" panose="020B0604020202020204" pitchFamily="34" charset="0"/>
              </a:rPr>
              <a:t> - </a:t>
            </a:r>
            <a:r>
              <a:rPr lang="en-US" altLang="en-US" sz="2000">
                <a:latin typeface="Arial" panose="020B0604020202020204" pitchFamily="34" charset="0"/>
                <a:ea typeface="ＭＳ Ｐゴシック" panose="020B0600070205080204" pitchFamily="34" charset="-128"/>
                <a:cs typeface="Arial" panose="020B0604020202020204" pitchFamily="34" charset="0"/>
              </a:rPr>
              <a:t> specific sequences from a whole genome library are selected by hybridization to probes that correspond to human exons or gene panels.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Probe DNAs are biotinylated, so hybrids can be removed from solution with streptavidin magnetic beads.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An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b="1">
                <a:latin typeface="Arial" panose="020B0604020202020204" pitchFamily="34" charset="0"/>
                <a:ea typeface="ＭＳ Ｐゴシック" panose="020B0600070205080204" pitchFamily="34" charset="-128"/>
                <a:cs typeface="Arial" panose="020B0604020202020204" pitchFamily="34" charset="0"/>
              </a:rPr>
              <a:t>exome</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 by definition, is captured with probes corresponding to the exons of all genes annotated in the reference genome.</a:t>
            </a:r>
          </a:p>
          <a:p>
            <a:pPr eaLnBrk="1" hangingPunct="1">
              <a:spcAft>
                <a:spcPts val="600"/>
              </a:spcAft>
              <a:buClr>
                <a:srgbClr val="3F3F31"/>
              </a:buClr>
            </a:pPr>
            <a:r>
              <a:rPr lang="en-US" altLang="en-US" sz="2000" b="1">
                <a:latin typeface="Arial" panose="020B0604020202020204" pitchFamily="34" charset="0"/>
                <a:ea typeface="ＭＳ Ｐゴシック" panose="020B0600070205080204" pitchFamily="34" charset="-128"/>
                <a:cs typeface="Arial" panose="020B0604020202020204" pitchFamily="34" charset="0"/>
              </a:rPr>
              <a:t>Custom capture reagents or “gene panels” </a:t>
            </a:r>
            <a:r>
              <a:rPr lang="en-US" altLang="en-US" sz="2000">
                <a:latin typeface="Arial" panose="020B0604020202020204" pitchFamily="34" charset="0"/>
                <a:ea typeface="ＭＳ Ｐゴシック" panose="020B0600070205080204" pitchFamily="34" charset="-128"/>
                <a:cs typeface="Arial" panose="020B0604020202020204" pitchFamily="34" charset="0"/>
              </a:rPr>
              <a:t>can be synthesized to target specific loci that may be of clinical interest.</a:t>
            </a:r>
          </a:p>
        </p:txBody>
      </p:sp>
      <p:pic>
        <p:nvPicPr>
          <p:cNvPr id="93187" name="Picture 3" descr="exome.png">
            <a:extLst>
              <a:ext uri="{FF2B5EF4-FFF2-40B4-BE49-F238E27FC236}">
                <a16:creationId xmlns:a16="http://schemas.microsoft.com/office/drawing/2014/main" id="{F14BDCC5-9FE8-2348-B44E-DCEE1DB38A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762000"/>
            <a:ext cx="3989388"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6029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238B75EB-A83F-7D40-8AA3-EBC21D50BBA5}"/>
              </a:ext>
            </a:extLst>
          </p:cNvPr>
          <p:cNvSpPr>
            <a:spLocks noGrp="1" noChangeArrowheads="1"/>
          </p:cNvSpPr>
          <p:nvPr>
            <p:ph type="title"/>
          </p:nvPr>
        </p:nvSpPr>
        <p:spPr>
          <a:xfrm>
            <a:off x="838200" y="76200"/>
            <a:ext cx="10515600" cy="1325563"/>
          </a:xfrm>
        </p:spPr>
        <p:txBody>
          <a:bodyPr/>
          <a:lstStyle/>
          <a:p>
            <a:pPr algn="ctr" eaLnBrk="1" hangingPunct="1"/>
            <a:r>
              <a:rPr lang="en-US" altLang="en-US" sz="3600" b="1">
                <a:latin typeface="Arial" panose="020B0604020202020204" pitchFamily="34" charset="0"/>
                <a:cs typeface="Arial" panose="020B0604020202020204" pitchFamily="34" charset="0"/>
              </a:rPr>
              <a:t>Hybrid Capture Terminology</a:t>
            </a:r>
          </a:p>
        </p:txBody>
      </p:sp>
      <p:pic>
        <p:nvPicPr>
          <p:cNvPr id="94210" name="Picture 3">
            <a:extLst>
              <a:ext uri="{FF2B5EF4-FFF2-40B4-BE49-F238E27FC236}">
                <a16:creationId xmlns:a16="http://schemas.microsoft.com/office/drawing/2014/main" id="{E5338D9F-E77C-2042-AD5B-663554B29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880"/>
          <a:stretch>
            <a:fillRect/>
          </a:stretch>
        </p:blipFill>
        <p:spPr bwMode="auto">
          <a:xfrm>
            <a:off x="1149350" y="1066800"/>
            <a:ext cx="98933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9524"/>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90F77296-37B2-EE42-A7AB-BB2FCC60A035}"/>
              </a:ext>
            </a:extLst>
          </p:cNvPr>
          <p:cNvSpPr>
            <a:spLocks noGrp="1" noChangeArrowheads="1"/>
          </p:cNvSpPr>
          <p:nvPr>
            <p:ph type="title"/>
          </p:nvPr>
        </p:nvSpPr>
        <p:spPr/>
        <p:txBody>
          <a:bodyPr/>
          <a:lstStyle/>
          <a:p>
            <a:pPr eaLnBrk="1" hangingPunct="1"/>
            <a:r>
              <a:rPr lang="en-US" altLang="en-US" sz="4000" b="1">
                <a:latin typeface="Arial" panose="020B0604020202020204" pitchFamily="34" charset="0"/>
                <a:cs typeface="Arial" panose="020B0604020202020204" pitchFamily="34" charset="0"/>
              </a:rPr>
              <a:t>Coverage Definitions for Hybrid Capture</a:t>
            </a:r>
          </a:p>
        </p:txBody>
      </p:sp>
      <p:pic>
        <p:nvPicPr>
          <p:cNvPr id="96258" name="Picture 3">
            <a:extLst>
              <a:ext uri="{FF2B5EF4-FFF2-40B4-BE49-F238E27FC236}">
                <a16:creationId xmlns:a16="http://schemas.microsoft.com/office/drawing/2014/main" id="{0E8C9CD8-5A5F-CC44-9F23-7CEC37925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950"/>
            <a:ext cx="1219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28537"/>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925CA-DFBA-F341-89C9-35013878E1DF}"/>
              </a:ext>
            </a:extLst>
          </p:cNvPr>
          <p:cNvSpPr>
            <a:spLocks noGrp="1"/>
          </p:cNvSpPr>
          <p:nvPr>
            <p:ph type="title"/>
          </p:nvPr>
        </p:nvSpPr>
        <p:spPr/>
        <p:txBody>
          <a:bodyPr/>
          <a:lstStyle/>
          <a:p>
            <a:pPr>
              <a:defRPr/>
            </a:pPr>
            <a:r>
              <a:rPr lang="en-US" dirty="0"/>
              <a:t>Evaluating Coverage Post-Alignment and De-dup</a:t>
            </a:r>
          </a:p>
        </p:txBody>
      </p:sp>
      <p:pic>
        <p:nvPicPr>
          <p:cNvPr id="97282" name="Picture 4">
            <a:extLst>
              <a:ext uri="{FF2B5EF4-FFF2-40B4-BE49-F238E27FC236}">
                <a16:creationId xmlns:a16="http://schemas.microsoft.com/office/drawing/2014/main" id="{BC635B6E-4A09-FD49-9307-CFB020059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4943475"/>
            <a:ext cx="42164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7">
            <a:extLst>
              <a:ext uri="{FF2B5EF4-FFF2-40B4-BE49-F238E27FC236}">
                <a16:creationId xmlns:a16="http://schemas.microsoft.com/office/drawing/2014/main" id="{31F57935-3DD5-3C4A-A028-F3756721F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417638"/>
            <a:ext cx="49736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8">
            <a:extLst>
              <a:ext uri="{FF2B5EF4-FFF2-40B4-BE49-F238E27FC236}">
                <a16:creationId xmlns:a16="http://schemas.microsoft.com/office/drawing/2014/main" id="{6F3FF9AA-55BC-F94F-A5CD-FD71BA43C9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295400"/>
            <a:ext cx="4937125"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9">
            <a:extLst>
              <a:ext uri="{FF2B5EF4-FFF2-40B4-BE49-F238E27FC236}">
                <a16:creationId xmlns:a16="http://schemas.microsoft.com/office/drawing/2014/main" id="{6837A2CF-C143-2244-BA71-D7E28CADB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763" y="4910138"/>
            <a:ext cx="41735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9906"/>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E510-8604-9A41-B11A-4EF1D95BA8F0}"/>
              </a:ext>
            </a:extLst>
          </p:cNvPr>
          <p:cNvSpPr>
            <a:spLocks noGrp="1"/>
          </p:cNvSpPr>
          <p:nvPr>
            <p:ph type="title"/>
          </p:nvPr>
        </p:nvSpPr>
        <p:spPr>
          <a:xfrm>
            <a:off x="609600" y="76200"/>
            <a:ext cx="10972800" cy="1143000"/>
          </a:xfrm>
        </p:spPr>
        <p:txBody>
          <a:bodyPr/>
          <a:lstStyle/>
          <a:p>
            <a:pPr>
              <a:defRPr/>
            </a:pPr>
            <a:r>
              <a:rPr lang="en-US" dirty="0"/>
              <a:t>Evaluating Probe Coverage Breadth at Fixed Depth</a:t>
            </a:r>
          </a:p>
        </p:txBody>
      </p:sp>
      <p:pic>
        <p:nvPicPr>
          <p:cNvPr id="98306" name="Content Placeholder 3">
            <a:extLst>
              <a:ext uri="{FF2B5EF4-FFF2-40B4-BE49-F238E27FC236}">
                <a16:creationId xmlns:a16="http://schemas.microsoft.com/office/drawing/2014/main" id="{D165519E-5B5A-6542-992C-E821269DE9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5656263" cy="4754563"/>
          </a:xfrm>
        </p:spPr>
      </p:pic>
      <p:pic>
        <p:nvPicPr>
          <p:cNvPr id="98307" name="Picture 4">
            <a:extLst>
              <a:ext uri="{FF2B5EF4-FFF2-40B4-BE49-F238E27FC236}">
                <a16:creationId xmlns:a16="http://schemas.microsoft.com/office/drawing/2014/main" id="{CC5B6936-CA79-0347-ABA6-F19DB0EB3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143000"/>
            <a:ext cx="5943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698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5A86-86F1-B744-BE45-D921F44FA308}"/>
              </a:ext>
            </a:extLst>
          </p:cNvPr>
          <p:cNvSpPr>
            <a:spLocks noGrp="1"/>
          </p:cNvSpPr>
          <p:nvPr>
            <p:ph type="title"/>
          </p:nvPr>
        </p:nvSpPr>
        <p:spPr>
          <a:xfrm>
            <a:off x="609600" y="-152400"/>
            <a:ext cx="10972800" cy="1143000"/>
          </a:xfrm>
        </p:spPr>
        <p:txBody>
          <a:bodyPr/>
          <a:lstStyle/>
          <a:p>
            <a:pPr>
              <a:defRPr/>
            </a:pPr>
            <a:r>
              <a:rPr lang="en-US" dirty="0"/>
              <a:t>Probe Coverage and Outlier Analysis</a:t>
            </a:r>
          </a:p>
        </p:txBody>
      </p:sp>
      <p:pic>
        <p:nvPicPr>
          <p:cNvPr id="99330" name="Content Placeholder 3">
            <a:extLst>
              <a:ext uri="{FF2B5EF4-FFF2-40B4-BE49-F238E27FC236}">
                <a16:creationId xmlns:a16="http://schemas.microsoft.com/office/drawing/2014/main" id="{374C874C-91A4-1D43-AB01-682158C063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000"/>
          <a:stretch>
            <a:fillRect/>
          </a:stretch>
        </p:blipFill>
        <p:spPr>
          <a:xfrm>
            <a:off x="1604193" y="838200"/>
            <a:ext cx="8983614" cy="5943600"/>
          </a:xfrm>
        </p:spPr>
      </p:pic>
    </p:spTree>
  </p:cSld>
  <p:clrMapOvr>
    <a:masterClrMapping/>
  </p:clrMapOvr>
  <p:transition spd="slow" advTm="7267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083F-B2F1-BB4A-ABC7-1A45C7933770}"/>
              </a:ext>
            </a:extLst>
          </p:cNvPr>
          <p:cNvSpPr>
            <a:spLocks noGrp="1"/>
          </p:cNvSpPr>
          <p:nvPr>
            <p:ph type="title"/>
          </p:nvPr>
        </p:nvSpPr>
        <p:spPr>
          <a:xfrm>
            <a:off x="609600" y="2755900"/>
            <a:ext cx="10972800" cy="1143000"/>
          </a:xfrm>
        </p:spPr>
        <p:txBody>
          <a:bodyPr/>
          <a:lstStyle/>
          <a:p>
            <a:pPr algn="l">
              <a:defRPr/>
            </a:pPr>
            <a:r>
              <a:rPr lang="en-US" dirty="0"/>
              <a:t>New Platforms for NGS</a:t>
            </a:r>
          </a:p>
        </p:txBody>
      </p:sp>
      <p:sp>
        <p:nvSpPr>
          <p:cNvPr id="4" name="Content Placeholder 3">
            <a:extLst>
              <a:ext uri="{FF2B5EF4-FFF2-40B4-BE49-F238E27FC236}">
                <a16:creationId xmlns:a16="http://schemas.microsoft.com/office/drawing/2014/main" id="{A7B64C4D-69E3-2742-9B69-0E3C1B77E4C3}"/>
              </a:ext>
            </a:extLst>
          </p:cNvPr>
          <p:cNvSpPr>
            <a:spLocks noGrp="1"/>
          </p:cNvSpPr>
          <p:nvPr>
            <p:ph idx="1"/>
          </p:nvPr>
        </p:nvSpPr>
        <p:spPr>
          <a:xfrm>
            <a:off x="914400" y="4008438"/>
            <a:ext cx="10972800" cy="2852737"/>
          </a:xfrm>
        </p:spPr>
        <p:txBody>
          <a:bodyPr/>
          <a:lstStyle/>
          <a:p>
            <a:pPr>
              <a:defRPr/>
            </a:pPr>
            <a:r>
              <a:rPr lang="en-US" b="1" dirty="0">
                <a:solidFill>
                  <a:schemeClr val="tx1">
                    <a:lumMod val="65000"/>
                    <a:lumOff val="35000"/>
                  </a:schemeClr>
                </a:solidFill>
              </a:rPr>
              <a:t>New competition for Illumina</a:t>
            </a:r>
          </a:p>
        </p:txBody>
      </p:sp>
    </p:spTree>
  </p:cSld>
  <p:clrMapOvr>
    <a:masterClrMapping/>
  </p:clrMapOvr>
  <p:transition spd="slow" advTm="2434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7D5D-D392-989C-6BE3-0EFDA5ADE9F8}"/>
              </a:ext>
            </a:extLst>
          </p:cNvPr>
          <p:cNvSpPr>
            <a:spLocks noGrp="1"/>
          </p:cNvSpPr>
          <p:nvPr>
            <p:ph type="title"/>
          </p:nvPr>
        </p:nvSpPr>
        <p:spPr>
          <a:xfrm>
            <a:off x="838200" y="152400"/>
            <a:ext cx="10515600" cy="1325563"/>
          </a:xfrm>
        </p:spPr>
        <p:txBody>
          <a:bodyPr/>
          <a:lstStyle/>
          <a:p>
            <a:r>
              <a:rPr lang="en-US" sz="3600" b="1" dirty="0">
                <a:latin typeface="Calibri" panose="020F0502020204030204" pitchFamily="34" charset="0"/>
                <a:cs typeface="Calibri" panose="020F0502020204030204" pitchFamily="34" charset="0"/>
              </a:rPr>
              <a:t>General Considerations in NGS Experimental Design</a:t>
            </a:r>
          </a:p>
        </p:txBody>
      </p:sp>
      <p:sp>
        <p:nvSpPr>
          <p:cNvPr id="3" name="Content Placeholder 2">
            <a:extLst>
              <a:ext uri="{FF2B5EF4-FFF2-40B4-BE49-F238E27FC236}">
                <a16:creationId xmlns:a16="http://schemas.microsoft.com/office/drawing/2014/main" id="{281889EF-ACEB-9934-082B-9AB9BD1268F4}"/>
              </a:ext>
            </a:extLst>
          </p:cNvPr>
          <p:cNvSpPr>
            <a:spLocks noGrp="1"/>
          </p:cNvSpPr>
          <p:nvPr>
            <p:ph idx="1"/>
          </p:nvPr>
        </p:nvSpPr>
        <p:spPr>
          <a:xfrm>
            <a:off x="838200" y="1371600"/>
            <a:ext cx="10515600" cy="4351338"/>
          </a:xfrm>
        </p:spPr>
        <p:txBody>
          <a:bodyPr/>
          <a:lstStyle/>
          <a:p>
            <a:r>
              <a:rPr lang="en-US" sz="2400" dirty="0"/>
              <a:t>Sample preservation:  </a:t>
            </a:r>
          </a:p>
          <a:p>
            <a:pPr lvl="1"/>
            <a:r>
              <a:rPr lang="en-US" sz="2000" dirty="0"/>
              <a:t>the preservation method can affect nucleic acid integrity</a:t>
            </a:r>
          </a:p>
          <a:p>
            <a:pPr lvl="1"/>
            <a:r>
              <a:rPr lang="en-US" sz="2000" dirty="0"/>
              <a:t>quality and quantity of nucleic acid(s) can shape subsequent decisions</a:t>
            </a:r>
          </a:p>
          <a:p>
            <a:r>
              <a:rPr lang="en-US" sz="2400" dirty="0"/>
              <a:t> What nucleic acid type(s) will be studied: </a:t>
            </a:r>
          </a:p>
          <a:p>
            <a:pPr lvl="1"/>
            <a:r>
              <a:rPr lang="en-US" sz="2000" dirty="0"/>
              <a:t>preservation method and extraction method determine the approach used</a:t>
            </a:r>
          </a:p>
          <a:p>
            <a:pPr lvl="1"/>
            <a:r>
              <a:rPr lang="en-US" sz="2000" dirty="0"/>
              <a:t>need for DNA and/or RNA will also factor into decisions about approach</a:t>
            </a:r>
          </a:p>
          <a:p>
            <a:pPr lvl="1"/>
            <a:r>
              <a:rPr lang="en-US" sz="2000" dirty="0"/>
              <a:t>the physical size of the sample and extraction method can determine the yield of nucleic acid(s) obtained, and may dictate the NGS library approach</a:t>
            </a:r>
          </a:p>
          <a:p>
            <a:r>
              <a:rPr lang="en-US" sz="2400" dirty="0"/>
              <a:t> General considerations:</a:t>
            </a:r>
          </a:p>
          <a:p>
            <a:pPr lvl="1"/>
            <a:r>
              <a:rPr lang="en-US" sz="2000" dirty="0"/>
              <a:t>Performing QC at each “transition step” in the preparatory processing is important</a:t>
            </a:r>
          </a:p>
          <a:p>
            <a:pPr lvl="1"/>
            <a:r>
              <a:rPr lang="en-US" sz="2000" dirty="0"/>
              <a:t>Including informative controls is important</a:t>
            </a:r>
          </a:p>
          <a:p>
            <a:pPr lvl="1"/>
            <a:r>
              <a:rPr lang="en-US" sz="2000" dirty="0"/>
              <a:t>Performing duplicate experiments (when possible) is important</a:t>
            </a:r>
          </a:p>
          <a:p>
            <a:pPr lvl="1"/>
            <a:r>
              <a:rPr lang="en-US" sz="2000" dirty="0"/>
              <a:t>Conducting orthogonal validation of results is (still) important!</a:t>
            </a:r>
          </a:p>
          <a:p>
            <a:pPr lvl="1"/>
            <a:endParaRPr lang="en-US" sz="2000" dirty="0"/>
          </a:p>
        </p:txBody>
      </p:sp>
    </p:spTree>
    <p:extLst>
      <p:ext uri="{BB962C8B-B14F-4D97-AF65-F5344CB8AC3E}">
        <p14:creationId xmlns:p14="http://schemas.microsoft.com/office/powerpoint/2010/main" val="216968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floor, indoor&#10;&#10;Description automatically generated">
            <a:extLst>
              <a:ext uri="{FF2B5EF4-FFF2-40B4-BE49-F238E27FC236}">
                <a16:creationId xmlns:a16="http://schemas.microsoft.com/office/drawing/2014/main" id="{5AEC6ECD-6053-41A4-DD35-F38EA8499CA8}"/>
              </a:ext>
            </a:extLst>
          </p:cNvPr>
          <p:cNvPicPr>
            <a:picLocks noChangeAspect="1"/>
          </p:cNvPicPr>
          <p:nvPr/>
        </p:nvPicPr>
        <p:blipFill>
          <a:blip r:embed="rId3"/>
          <a:stretch>
            <a:fillRect/>
          </a:stretch>
        </p:blipFill>
        <p:spPr>
          <a:xfrm>
            <a:off x="1750227" y="918968"/>
            <a:ext cx="3336452" cy="4452453"/>
          </a:xfrm>
          <a:prstGeom prst="rect">
            <a:avLst/>
          </a:prstGeom>
        </p:spPr>
      </p:pic>
      <p:pic>
        <p:nvPicPr>
          <p:cNvPr id="4" name="Picture 3">
            <a:extLst>
              <a:ext uri="{FF2B5EF4-FFF2-40B4-BE49-F238E27FC236}">
                <a16:creationId xmlns:a16="http://schemas.microsoft.com/office/drawing/2014/main" id="{B237426A-D984-4AB1-82BD-8FE9090CCC20}"/>
              </a:ext>
            </a:extLst>
          </p:cNvPr>
          <p:cNvPicPr>
            <a:picLocks noChangeAspect="1"/>
          </p:cNvPicPr>
          <p:nvPr/>
        </p:nvPicPr>
        <p:blipFill>
          <a:blip r:embed="rId4"/>
          <a:stretch>
            <a:fillRect/>
          </a:stretch>
        </p:blipFill>
        <p:spPr>
          <a:xfrm>
            <a:off x="5411351" y="1459905"/>
            <a:ext cx="4945535" cy="2405145"/>
          </a:xfrm>
          <a:prstGeom prst="rect">
            <a:avLst/>
          </a:prstGeom>
        </p:spPr>
      </p:pic>
      <p:sp>
        <p:nvSpPr>
          <p:cNvPr id="5" name="Arrow: Down 4">
            <a:extLst>
              <a:ext uri="{FF2B5EF4-FFF2-40B4-BE49-F238E27FC236}">
                <a16:creationId xmlns:a16="http://schemas.microsoft.com/office/drawing/2014/main" id="{27438106-C82C-4A8D-B5FD-6D08E8B9CBE1}"/>
              </a:ext>
            </a:extLst>
          </p:cNvPr>
          <p:cNvSpPr/>
          <p:nvPr/>
        </p:nvSpPr>
        <p:spPr>
          <a:xfrm rot="10800000" flipH="1">
            <a:off x="4038032" y="3782076"/>
            <a:ext cx="342642" cy="542144"/>
          </a:xfrm>
          <a:prstGeom prst="downArrow">
            <a:avLst/>
          </a:prstGeom>
          <a:solidFill>
            <a:srgbClr val="FFFF00"/>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2" name="TextBox 1">
            <a:extLst>
              <a:ext uri="{FF2B5EF4-FFF2-40B4-BE49-F238E27FC236}">
                <a16:creationId xmlns:a16="http://schemas.microsoft.com/office/drawing/2014/main" id="{09F954E5-69BD-4C0A-BDB3-280EC679E34A}"/>
              </a:ext>
            </a:extLst>
          </p:cNvPr>
          <p:cNvSpPr txBox="1"/>
          <p:nvPr/>
        </p:nvSpPr>
        <p:spPr>
          <a:xfrm>
            <a:off x="5411351" y="3960206"/>
            <a:ext cx="4945535" cy="1477328"/>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Footprint is the “</a:t>
            </a:r>
            <a:r>
              <a:rPr kumimoji="0" lang="en-US" sz="1800" b="0" i="0" u="none" strike="noStrike" kern="1200" cap="none" spc="0" normalizeH="0" baseline="0" noProof="0" err="1">
                <a:ln>
                  <a:noFill/>
                </a:ln>
                <a:solidFill>
                  <a:prstClr val="black"/>
                </a:solidFill>
                <a:effectLst/>
                <a:uLnTx/>
                <a:uFillTx/>
                <a:latin typeface="Arial" charset="0"/>
                <a:ea typeface="ＭＳ Ｐゴシック" charset="-128"/>
                <a:cs typeface="+mn-cs"/>
              </a:rPr>
              <a:t>Ultima”te</a:t>
            </a: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 of its kind</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Three instruments total</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Clustering</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Sequencing</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Computational </a:t>
            </a:r>
          </a:p>
        </p:txBody>
      </p:sp>
      <p:sp>
        <p:nvSpPr>
          <p:cNvPr id="6" name="TextBox 5">
            <a:extLst>
              <a:ext uri="{FF2B5EF4-FFF2-40B4-BE49-F238E27FC236}">
                <a16:creationId xmlns:a16="http://schemas.microsoft.com/office/drawing/2014/main" id="{C56831FB-2CDC-4D24-9365-E5D970E67CCC}"/>
              </a:ext>
            </a:extLst>
          </p:cNvPr>
          <p:cNvSpPr txBox="1"/>
          <p:nvPr/>
        </p:nvSpPr>
        <p:spPr>
          <a:xfrm>
            <a:off x="5411351" y="1045968"/>
            <a:ext cx="4945535"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The UG100</a:t>
            </a:r>
          </a:p>
        </p:txBody>
      </p:sp>
    </p:spTree>
    <p:extLst>
      <p:ext uri="{BB962C8B-B14F-4D97-AF65-F5344CB8AC3E}">
        <p14:creationId xmlns:p14="http://schemas.microsoft.com/office/powerpoint/2010/main" val="390697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6" name="TextBox 5">
            <a:extLst>
              <a:ext uri="{FF2B5EF4-FFF2-40B4-BE49-F238E27FC236}">
                <a16:creationId xmlns:a16="http://schemas.microsoft.com/office/drawing/2014/main" id="{57ADB075-1994-4066-A5A0-300C4C71072D}"/>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(1)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open fluidics and optics system</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pic>
        <p:nvPicPr>
          <p:cNvPr id="11" name="Picture 10">
            <a:extLst>
              <a:ext uri="{FF2B5EF4-FFF2-40B4-BE49-F238E27FC236}">
                <a16:creationId xmlns:a16="http://schemas.microsoft.com/office/drawing/2014/main" id="{9BFA2698-73C3-4667-A896-40C8A5E7AA6D}"/>
              </a:ext>
            </a:extLst>
          </p:cNvPr>
          <p:cNvPicPr>
            <a:picLocks noChangeAspect="1"/>
          </p:cNvPicPr>
          <p:nvPr/>
        </p:nvPicPr>
        <p:blipFill>
          <a:blip r:embed="rId3"/>
          <a:stretch>
            <a:fillRect/>
          </a:stretch>
        </p:blipFill>
        <p:spPr>
          <a:xfrm>
            <a:off x="2119347" y="2351468"/>
            <a:ext cx="7953306" cy="3540277"/>
          </a:xfrm>
          <a:prstGeom prst="rect">
            <a:avLst/>
          </a:prstGeom>
        </p:spPr>
      </p:pic>
      <p:sp>
        <p:nvSpPr>
          <p:cNvPr id="12" name="TextBox 11">
            <a:extLst>
              <a:ext uri="{FF2B5EF4-FFF2-40B4-BE49-F238E27FC236}">
                <a16:creationId xmlns:a16="http://schemas.microsoft.com/office/drawing/2014/main" id="{A45328B8-133A-44C7-80E0-9EC8E67C1FD0}"/>
              </a:ext>
            </a:extLst>
          </p:cNvPr>
          <p:cNvSpPr txBox="1"/>
          <p:nvPr/>
        </p:nvSpPr>
        <p:spPr>
          <a:xfrm>
            <a:off x="1524000" y="1106116"/>
            <a:ext cx="9144000" cy="1200329"/>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Circular silicon wafer as an “open flow-cell”</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Patterned – dense array of electrostatic landing pads to bind sequencing beads</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~10 billion clonally amplified beads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Spin-dispense system</a:t>
            </a:r>
          </a:p>
        </p:txBody>
      </p:sp>
    </p:spTree>
    <p:extLst>
      <p:ext uri="{BB962C8B-B14F-4D97-AF65-F5344CB8AC3E}">
        <p14:creationId xmlns:p14="http://schemas.microsoft.com/office/powerpoint/2010/main" val="654216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31A85-C9CB-4423-89C5-6880CC5E71CC}"/>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pic>
        <p:nvPicPr>
          <p:cNvPr id="3" name="Picture 2">
            <a:extLst>
              <a:ext uri="{FF2B5EF4-FFF2-40B4-BE49-F238E27FC236}">
                <a16:creationId xmlns:a16="http://schemas.microsoft.com/office/drawing/2014/main" id="{A33545BD-C682-4E57-86A3-6DA401E40BB0}"/>
              </a:ext>
            </a:extLst>
          </p:cNvPr>
          <p:cNvPicPr>
            <a:picLocks noChangeAspect="1"/>
          </p:cNvPicPr>
          <p:nvPr/>
        </p:nvPicPr>
        <p:blipFill>
          <a:blip r:embed="rId3"/>
          <a:stretch>
            <a:fillRect/>
          </a:stretch>
        </p:blipFill>
        <p:spPr>
          <a:xfrm>
            <a:off x="6844408" y="1106115"/>
            <a:ext cx="3823593" cy="3073628"/>
          </a:xfrm>
          <a:prstGeom prst="rect">
            <a:avLst/>
          </a:prstGeom>
        </p:spPr>
      </p:pic>
      <p:pic>
        <p:nvPicPr>
          <p:cNvPr id="7" name="Picture 6">
            <a:extLst>
              <a:ext uri="{FF2B5EF4-FFF2-40B4-BE49-F238E27FC236}">
                <a16:creationId xmlns:a16="http://schemas.microsoft.com/office/drawing/2014/main" id="{525CA2A7-CE93-497E-956B-93BC109E9571}"/>
              </a:ext>
            </a:extLst>
          </p:cNvPr>
          <p:cNvPicPr>
            <a:picLocks noChangeAspect="1"/>
          </p:cNvPicPr>
          <p:nvPr/>
        </p:nvPicPr>
        <p:blipFill>
          <a:blip r:embed="rId4"/>
          <a:stretch>
            <a:fillRect/>
          </a:stretch>
        </p:blipFill>
        <p:spPr>
          <a:xfrm>
            <a:off x="1524000" y="4419688"/>
            <a:ext cx="9144000" cy="1898080"/>
          </a:xfrm>
          <a:prstGeom prst="rect">
            <a:avLst/>
          </a:prstGeom>
        </p:spPr>
      </p:pic>
      <p:sp>
        <p:nvSpPr>
          <p:cNvPr id="10" name="TextBox 9">
            <a:extLst>
              <a:ext uri="{FF2B5EF4-FFF2-40B4-BE49-F238E27FC236}">
                <a16:creationId xmlns:a16="http://schemas.microsoft.com/office/drawing/2014/main" id="{063D2AAC-D2AE-4E11-B991-FEC15CB1A470}"/>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(2)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mostly natural sequencing chemistry</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sp>
        <p:nvSpPr>
          <p:cNvPr id="11" name="TextBox 10">
            <a:extLst>
              <a:ext uri="{FF2B5EF4-FFF2-40B4-BE49-F238E27FC236}">
                <a16:creationId xmlns:a16="http://schemas.microsoft.com/office/drawing/2014/main" id="{D6105B5D-6C17-43E9-A81E-A56DDF6057D9}"/>
              </a:ext>
            </a:extLst>
          </p:cNvPr>
          <p:cNvSpPr txBox="1"/>
          <p:nvPr/>
        </p:nvSpPr>
        <p:spPr>
          <a:xfrm>
            <a:off x="1524000" y="1106116"/>
            <a:ext cx="5486400" cy="2585323"/>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Sequencing-by-synthesis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cs typeface="+mn-cs"/>
              </a:rPr>
              <a:t>mnSBS</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 uses a mixture of native dNTPs and one-at-a-time fluorescently labeled dNTP</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Polymerase extends 0, 1 or several bases depending on respective homopolymer</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Detected signal proportional to length of homopolymer</a:t>
            </a:r>
          </a:p>
        </p:txBody>
      </p:sp>
    </p:spTree>
    <p:extLst>
      <p:ext uri="{BB962C8B-B14F-4D97-AF65-F5344CB8AC3E}">
        <p14:creationId xmlns:p14="http://schemas.microsoft.com/office/powerpoint/2010/main" val="3613738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(3)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neural network-enabled base-calling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sp>
        <p:nvSpPr>
          <p:cNvPr id="5" name="TextBox 4">
            <a:extLst>
              <a:ext uri="{FF2B5EF4-FFF2-40B4-BE49-F238E27FC236}">
                <a16:creationId xmlns:a16="http://schemas.microsoft.com/office/drawing/2014/main" id="{CC218982-2321-4F66-A5D2-3DFDEE3A6E82}"/>
              </a:ext>
            </a:extLst>
          </p:cNvPr>
          <p:cNvSpPr txBox="1"/>
          <p:nvPr/>
        </p:nvSpPr>
        <p:spPr>
          <a:xfrm>
            <a:off x="1523998" y="866171"/>
            <a:ext cx="9144000" cy="646331"/>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Machine learning and convolutional neural network (CNN) to convert raw signals to sequence reads; run-specific calibration process; CRAM file</a:t>
            </a:r>
          </a:p>
        </p:txBody>
      </p:sp>
      <p:sp>
        <p:nvSpPr>
          <p:cNvPr id="7" name="TextBox 6">
            <a:extLst>
              <a:ext uri="{FF2B5EF4-FFF2-40B4-BE49-F238E27FC236}">
                <a16:creationId xmlns:a16="http://schemas.microsoft.com/office/drawing/2014/main" id="{C7D091C2-7AB8-45A6-9542-6C5DF934C7BA}"/>
              </a:ext>
            </a:extLst>
          </p:cNvPr>
          <p:cNvSpPr txBox="1"/>
          <p:nvPr/>
        </p:nvSpPr>
        <p:spPr>
          <a:xfrm>
            <a:off x="1524000" y="1852477"/>
            <a:ext cx="9143998" cy="646331"/>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HG001-HG007 Generated Data</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444 cycles and a 20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cs typeface="+mn-cs"/>
              </a:rPr>
              <a:t>hr</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 run time</a:t>
            </a:r>
          </a:p>
        </p:txBody>
      </p:sp>
      <p:grpSp>
        <p:nvGrpSpPr>
          <p:cNvPr id="18" name="Group 17">
            <a:extLst>
              <a:ext uri="{FF2B5EF4-FFF2-40B4-BE49-F238E27FC236}">
                <a16:creationId xmlns:a16="http://schemas.microsoft.com/office/drawing/2014/main" id="{41950AD5-04F3-4236-8C74-1D317A5C77C6}"/>
              </a:ext>
            </a:extLst>
          </p:cNvPr>
          <p:cNvGrpSpPr/>
          <p:nvPr/>
        </p:nvGrpSpPr>
        <p:grpSpPr>
          <a:xfrm>
            <a:off x="1846534" y="2879095"/>
            <a:ext cx="3544758" cy="3075161"/>
            <a:chOff x="-1002512" y="1035337"/>
            <a:chExt cx="3544758" cy="3075161"/>
          </a:xfrm>
        </p:grpSpPr>
        <p:pic>
          <p:nvPicPr>
            <p:cNvPr id="11" name="Picture 10">
              <a:extLst>
                <a:ext uri="{FF2B5EF4-FFF2-40B4-BE49-F238E27FC236}">
                  <a16:creationId xmlns:a16="http://schemas.microsoft.com/office/drawing/2014/main" id="{4B0A5567-1B28-4F68-8845-8420C6B8C3C1}"/>
                </a:ext>
              </a:extLst>
            </p:cNvPr>
            <p:cNvPicPr>
              <a:picLocks noChangeAspect="1"/>
            </p:cNvPicPr>
            <p:nvPr/>
          </p:nvPicPr>
          <p:blipFill>
            <a:blip r:embed="rId3"/>
            <a:stretch>
              <a:fillRect/>
            </a:stretch>
          </p:blipFill>
          <p:spPr>
            <a:xfrm>
              <a:off x="-1002512" y="1305723"/>
              <a:ext cx="3544758" cy="2804775"/>
            </a:xfrm>
            <a:prstGeom prst="rect">
              <a:avLst/>
            </a:prstGeom>
          </p:spPr>
        </p:pic>
        <p:sp>
          <p:nvSpPr>
            <p:cNvPr id="12" name="TextBox 11">
              <a:extLst>
                <a:ext uri="{FF2B5EF4-FFF2-40B4-BE49-F238E27FC236}">
                  <a16:creationId xmlns:a16="http://schemas.microsoft.com/office/drawing/2014/main" id="{31A8DAD9-7A14-4A44-97FE-334A80CBCB48}"/>
                </a:ext>
              </a:extLst>
            </p:cNvPr>
            <p:cNvSpPr txBox="1"/>
            <p:nvPr/>
          </p:nvSpPr>
          <p:spPr>
            <a:xfrm>
              <a:off x="-373458" y="1035337"/>
              <a:ext cx="2915704"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ＭＳ Ｐゴシック" charset="-128"/>
                  <a:cs typeface="+mn-cs"/>
                </a:rPr>
                <a:t>Mode 310 bp</a:t>
              </a:r>
            </a:p>
          </p:txBody>
        </p:sp>
      </p:grpSp>
      <p:grpSp>
        <p:nvGrpSpPr>
          <p:cNvPr id="20" name="Group 19">
            <a:extLst>
              <a:ext uri="{FF2B5EF4-FFF2-40B4-BE49-F238E27FC236}">
                <a16:creationId xmlns:a16="http://schemas.microsoft.com/office/drawing/2014/main" id="{5592982E-D573-4450-A881-5DEA359EA6DB}"/>
              </a:ext>
            </a:extLst>
          </p:cNvPr>
          <p:cNvGrpSpPr/>
          <p:nvPr/>
        </p:nvGrpSpPr>
        <p:grpSpPr>
          <a:xfrm>
            <a:off x="6553830" y="2835178"/>
            <a:ext cx="3504472" cy="3525985"/>
            <a:chOff x="-657603" y="4339446"/>
            <a:chExt cx="3504472" cy="3525985"/>
          </a:xfrm>
        </p:grpSpPr>
        <p:grpSp>
          <p:nvGrpSpPr>
            <p:cNvPr id="19" name="Group 18">
              <a:extLst>
                <a:ext uri="{FF2B5EF4-FFF2-40B4-BE49-F238E27FC236}">
                  <a16:creationId xmlns:a16="http://schemas.microsoft.com/office/drawing/2014/main" id="{6E8553E9-8DE8-4C96-834E-E9DA16055F6B}"/>
                </a:ext>
              </a:extLst>
            </p:cNvPr>
            <p:cNvGrpSpPr/>
            <p:nvPr/>
          </p:nvGrpSpPr>
          <p:grpSpPr>
            <a:xfrm>
              <a:off x="-657603" y="4339446"/>
              <a:ext cx="3504472" cy="3033844"/>
              <a:chOff x="-699320" y="4339446"/>
              <a:chExt cx="3504472" cy="3033844"/>
            </a:xfrm>
          </p:grpSpPr>
          <p:pic>
            <p:nvPicPr>
              <p:cNvPr id="14" name="Picture 13">
                <a:extLst>
                  <a:ext uri="{FF2B5EF4-FFF2-40B4-BE49-F238E27FC236}">
                    <a16:creationId xmlns:a16="http://schemas.microsoft.com/office/drawing/2014/main" id="{A2136308-0D67-4F98-AE17-6A130E132124}"/>
                  </a:ext>
                </a:extLst>
              </p:cNvPr>
              <p:cNvPicPr>
                <a:picLocks noChangeAspect="1"/>
              </p:cNvPicPr>
              <p:nvPr/>
            </p:nvPicPr>
            <p:blipFill>
              <a:blip r:embed="rId4"/>
              <a:stretch>
                <a:fillRect/>
              </a:stretch>
            </p:blipFill>
            <p:spPr>
              <a:xfrm>
                <a:off x="-699320" y="4568516"/>
                <a:ext cx="3504472" cy="2804774"/>
              </a:xfrm>
              <a:prstGeom prst="rect">
                <a:avLst/>
              </a:prstGeom>
            </p:spPr>
          </p:pic>
          <p:sp>
            <p:nvSpPr>
              <p:cNvPr id="15" name="TextBox 14">
                <a:extLst>
                  <a:ext uri="{FF2B5EF4-FFF2-40B4-BE49-F238E27FC236}">
                    <a16:creationId xmlns:a16="http://schemas.microsoft.com/office/drawing/2014/main" id="{9DF54CA4-31F3-4922-B582-D32529A50C98}"/>
                  </a:ext>
                </a:extLst>
              </p:cNvPr>
              <p:cNvSpPr txBox="1"/>
              <p:nvPr/>
            </p:nvSpPr>
            <p:spPr>
              <a:xfrm>
                <a:off x="-171413" y="4339446"/>
                <a:ext cx="2859932"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94.5% of bases BQ</a:t>
                </a:r>
                <a:r>
                  <a:rPr kumimoji="0" lang="en-US" sz="1800" b="1" i="0" u="none" strike="noStrike" kern="1200" cap="none" spc="0" normalizeH="0" baseline="0" noProof="0">
                    <a:ln>
                      <a:noFill/>
                    </a:ln>
                    <a:solidFill>
                      <a:srgbClr val="202124"/>
                    </a:solidFill>
                    <a:effectLst/>
                    <a:uLnTx/>
                    <a:uFillTx/>
                    <a:latin typeface="Arial" panose="020B0604020202020204" pitchFamily="34" charset="0"/>
                    <a:ea typeface="ＭＳ Ｐゴシック" charset="-128"/>
                    <a:cs typeface="Arial" panose="020B0604020202020204" pitchFamily="34" charset="0"/>
                  </a:rPr>
                  <a:t>≥</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20</a:t>
                </a:r>
              </a:p>
            </p:txBody>
          </p:sp>
        </p:grpSp>
        <p:pic>
          <p:nvPicPr>
            <p:cNvPr id="17" name="Picture 16">
              <a:extLst>
                <a:ext uri="{FF2B5EF4-FFF2-40B4-BE49-F238E27FC236}">
                  <a16:creationId xmlns:a16="http://schemas.microsoft.com/office/drawing/2014/main" id="{DBE1B372-5CD3-438B-A119-F5434664A385}"/>
                </a:ext>
              </a:extLst>
            </p:cNvPr>
            <p:cNvPicPr>
              <a:picLocks noChangeAspect="1"/>
            </p:cNvPicPr>
            <p:nvPr/>
          </p:nvPicPr>
          <p:blipFill>
            <a:blip r:embed="rId5"/>
            <a:stretch>
              <a:fillRect/>
            </a:stretch>
          </p:blipFill>
          <p:spPr>
            <a:xfrm>
              <a:off x="434670" y="7496099"/>
              <a:ext cx="1719304" cy="369332"/>
            </a:xfrm>
            <a:prstGeom prst="rect">
              <a:avLst/>
            </a:prstGeom>
          </p:spPr>
        </p:pic>
      </p:grpSp>
    </p:spTree>
    <p:extLst>
      <p:ext uri="{BB962C8B-B14F-4D97-AF65-F5344CB8AC3E}">
        <p14:creationId xmlns:p14="http://schemas.microsoft.com/office/powerpoint/2010/main" val="238094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(3)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neural network-enabled base-calling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pic>
        <p:nvPicPr>
          <p:cNvPr id="3" name="Picture 2">
            <a:extLst>
              <a:ext uri="{FF2B5EF4-FFF2-40B4-BE49-F238E27FC236}">
                <a16:creationId xmlns:a16="http://schemas.microsoft.com/office/drawing/2014/main" id="{47E5E9A6-1B07-4847-9A46-91CD1CD5DFE2}"/>
              </a:ext>
            </a:extLst>
          </p:cNvPr>
          <p:cNvPicPr>
            <a:picLocks noChangeAspect="1"/>
          </p:cNvPicPr>
          <p:nvPr/>
        </p:nvPicPr>
        <p:blipFill rotWithShape="1">
          <a:blip r:embed="rId3"/>
          <a:srcRect l="1811" t="2108" r="1926" b="2037"/>
          <a:stretch/>
        </p:blipFill>
        <p:spPr>
          <a:xfrm>
            <a:off x="1579119" y="2174995"/>
            <a:ext cx="3407926" cy="2768686"/>
          </a:xfrm>
          <a:prstGeom prst="rect">
            <a:avLst/>
          </a:prstGeom>
        </p:spPr>
      </p:pic>
      <p:sp>
        <p:nvSpPr>
          <p:cNvPr id="21" name="TextBox 20">
            <a:extLst>
              <a:ext uri="{FF2B5EF4-FFF2-40B4-BE49-F238E27FC236}">
                <a16:creationId xmlns:a16="http://schemas.microsoft.com/office/drawing/2014/main" id="{69980BBB-C9FC-4F3B-BC1C-F9FDF971AEB9}"/>
              </a:ext>
            </a:extLst>
          </p:cNvPr>
          <p:cNvSpPr txBox="1"/>
          <p:nvPr/>
        </p:nvSpPr>
        <p:spPr>
          <a:xfrm>
            <a:off x="2055779" y="1597719"/>
            <a:ext cx="2866417" cy="646331"/>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90% accuracy for homopolymer</a:t>
            </a:r>
            <a:r>
              <a:rPr kumimoji="0" lang="en-US" sz="1800" b="1" i="0" u="none" strike="noStrike" kern="1200" cap="none" spc="0" normalizeH="0" baseline="0" noProof="0">
                <a:ln>
                  <a:noFill/>
                </a:ln>
                <a:solidFill>
                  <a:srgbClr val="202124"/>
                </a:solidFill>
                <a:effectLst/>
                <a:uLnTx/>
                <a:uFillTx/>
                <a:latin typeface="Arial" panose="020B0604020202020204" pitchFamily="34" charset="0"/>
                <a:ea typeface="ＭＳ Ｐゴシック" charset="-128"/>
                <a:cs typeface="Arial" panose="020B0604020202020204" pitchFamily="34" charset="0"/>
              </a:rPr>
              <a:t> at 8 bp</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 </a:t>
            </a:r>
          </a:p>
        </p:txBody>
      </p:sp>
      <p:sp>
        <p:nvSpPr>
          <p:cNvPr id="22" name="TextBox 21">
            <a:extLst>
              <a:ext uri="{FF2B5EF4-FFF2-40B4-BE49-F238E27FC236}">
                <a16:creationId xmlns:a16="http://schemas.microsoft.com/office/drawing/2014/main" id="{36806284-A22D-4A37-AD10-39A263764300}"/>
              </a:ext>
            </a:extLst>
          </p:cNvPr>
          <p:cNvSpPr txBox="1"/>
          <p:nvPr/>
        </p:nvSpPr>
        <p:spPr>
          <a:xfrm>
            <a:off x="1579119" y="5616876"/>
            <a:ext cx="3407926" cy="784830"/>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GIAB Mean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SNP: 99.7% recall; 99.6% precision</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Indel: 96.1% recall; 96.7% precision</a:t>
            </a:r>
          </a:p>
        </p:txBody>
      </p:sp>
      <p:pic>
        <p:nvPicPr>
          <p:cNvPr id="24" name="Picture 23">
            <a:extLst>
              <a:ext uri="{FF2B5EF4-FFF2-40B4-BE49-F238E27FC236}">
                <a16:creationId xmlns:a16="http://schemas.microsoft.com/office/drawing/2014/main" id="{2EB1329E-AE3A-403F-BE64-3BF197CD01E5}"/>
              </a:ext>
            </a:extLst>
          </p:cNvPr>
          <p:cNvPicPr>
            <a:picLocks noChangeAspect="1"/>
          </p:cNvPicPr>
          <p:nvPr/>
        </p:nvPicPr>
        <p:blipFill rotWithShape="1">
          <a:blip r:embed="rId4"/>
          <a:srcRect r="16369" b="24214"/>
          <a:stretch/>
        </p:blipFill>
        <p:spPr>
          <a:xfrm>
            <a:off x="5108786" y="1103604"/>
            <a:ext cx="5442483" cy="4238310"/>
          </a:xfrm>
          <a:prstGeom prst="rect">
            <a:avLst/>
          </a:prstGeom>
        </p:spPr>
      </p:pic>
      <p:pic>
        <p:nvPicPr>
          <p:cNvPr id="26" name="Picture 25">
            <a:extLst>
              <a:ext uri="{FF2B5EF4-FFF2-40B4-BE49-F238E27FC236}">
                <a16:creationId xmlns:a16="http://schemas.microsoft.com/office/drawing/2014/main" id="{E7A22A0E-3BF3-4DDE-A846-ECAAD45D781C}"/>
              </a:ext>
            </a:extLst>
          </p:cNvPr>
          <p:cNvPicPr>
            <a:picLocks noChangeAspect="1"/>
          </p:cNvPicPr>
          <p:nvPr/>
        </p:nvPicPr>
        <p:blipFill rotWithShape="1">
          <a:blip r:embed="rId4"/>
          <a:srcRect t="78383"/>
          <a:stretch/>
        </p:blipFill>
        <p:spPr>
          <a:xfrm>
            <a:off x="4886414" y="5536444"/>
            <a:ext cx="5781587" cy="1074036"/>
          </a:xfrm>
          <a:prstGeom prst="rect">
            <a:avLst/>
          </a:prstGeom>
        </p:spPr>
      </p:pic>
    </p:spTree>
    <p:extLst>
      <p:ext uri="{BB962C8B-B14F-4D97-AF65-F5344CB8AC3E}">
        <p14:creationId xmlns:p14="http://schemas.microsoft.com/office/powerpoint/2010/main" val="2084597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1024568" y="165255"/>
            <a:ext cx="9643431"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ea typeface="ＭＳ Ｐゴシック"/>
                <a:cs typeface="Arial"/>
              </a:rPr>
              <a:t>Ultima Genomics Summary</a:t>
            </a:r>
          </a:p>
        </p:txBody>
      </p:sp>
      <p:sp>
        <p:nvSpPr>
          <p:cNvPr id="11" name="Content Placeholder 2">
            <a:extLst>
              <a:ext uri="{FF2B5EF4-FFF2-40B4-BE49-F238E27FC236}">
                <a16:creationId xmlns:a16="http://schemas.microsoft.com/office/drawing/2014/main" id="{20566FD2-C7B7-4C1D-BE13-53643BEE23D1}"/>
              </a:ext>
            </a:extLst>
          </p:cNvPr>
          <p:cNvSpPr>
            <a:spLocks noGrp="1"/>
          </p:cNvSpPr>
          <p:nvPr>
            <p:ph idx="1"/>
          </p:nvPr>
        </p:nvSpPr>
        <p:spPr>
          <a:xfrm>
            <a:off x="1981200" y="931286"/>
            <a:ext cx="8375685" cy="5374670"/>
          </a:xfrm>
        </p:spPr>
        <p:txBody>
          <a:bodyPr/>
          <a:lstStyle/>
          <a:p>
            <a:pPr>
              <a:spcBef>
                <a:spcPts val="0"/>
              </a:spcBef>
              <a:spcAft>
                <a:spcPts val="600"/>
              </a:spcAft>
            </a:pPr>
            <a:r>
              <a:rPr lang="en-US" sz="2000" dirty="0">
                <a:latin typeface="+mn-lt"/>
                <a:ea typeface="ＭＳ Ｐゴシック"/>
              </a:rPr>
              <a:t>Technology: mostly natural sequencing-by-synthesis (</a:t>
            </a:r>
            <a:r>
              <a:rPr lang="en-US" sz="2000" dirty="0" err="1">
                <a:latin typeface="+mn-lt"/>
                <a:ea typeface="ＭＳ Ｐゴシック"/>
              </a:rPr>
              <a:t>mnSBS</a:t>
            </a:r>
            <a:r>
              <a:rPr lang="en-US" sz="2000" dirty="0">
                <a:latin typeface="+mn-lt"/>
                <a:ea typeface="ＭＳ Ｐゴシック"/>
              </a:rPr>
              <a:t>)</a:t>
            </a:r>
          </a:p>
          <a:p>
            <a:pPr>
              <a:spcBef>
                <a:spcPts val="0"/>
              </a:spcBef>
              <a:spcAft>
                <a:spcPts val="600"/>
              </a:spcAft>
            </a:pPr>
            <a:r>
              <a:rPr lang="en-US" sz="2000" dirty="0">
                <a:latin typeface="+mn-lt"/>
                <a:ea typeface="ＭＳ Ｐゴシック"/>
              </a:rPr>
              <a:t>Output: 10 billion clonally amplified beads; 2 Wafers at a time</a:t>
            </a:r>
          </a:p>
          <a:p>
            <a:pPr>
              <a:spcBef>
                <a:spcPts val="0"/>
              </a:spcBef>
              <a:spcAft>
                <a:spcPts val="600"/>
              </a:spcAft>
            </a:pPr>
            <a:r>
              <a:rPr lang="en-US" sz="2000" dirty="0">
                <a:latin typeface="+mn-lt"/>
                <a:ea typeface="ＭＳ Ｐゴシック"/>
              </a:rPr>
              <a:t>Runtime: 20 </a:t>
            </a:r>
            <a:r>
              <a:rPr lang="en-US" sz="2000" dirty="0" err="1">
                <a:latin typeface="+mn-lt"/>
                <a:ea typeface="ＭＳ Ｐゴシック"/>
              </a:rPr>
              <a:t>hr</a:t>
            </a:r>
            <a:r>
              <a:rPr lang="en-US" sz="2000" dirty="0">
                <a:latin typeface="+mn-lt"/>
                <a:ea typeface="ＭＳ Ｐゴシック"/>
              </a:rPr>
              <a:t> </a:t>
            </a:r>
          </a:p>
          <a:p>
            <a:pPr>
              <a:spcBef>
                <a:spcPts val="0"/>
              </a:spcBef>
              <a:spcAft>
                <a:spcPts val="600"/>
              </a:spcAft>
            </a:pPr>
            <a:r>
              <a:rPr lang="en-US" sz="2000" dirty="0">
                <a:latin typeface="+mn-lt"/>
                <a:ea typeface="ＭＳ Ｐゴシック"/>
              </a:rPr>
              <a:t>Length of reads: 310 bp mode size (GIAB)</a:t>
            </a:r>
          </a:p>
          <a:p>
            <a:pPr>
              <a:spcBef>
                <a:spcPts val="0"/>
              </a:spcBef>
              <a:spcAft>
                <a:spcPts val="600"/>
              </a:spcAft>
            </a:pPr>
            <a:r>
              <a:rPr lang="en-US" sz="2000" dirty="0">
                <a:latin typeface="+mn-lt"/>
                <a:ea typeface="ＭＳ Ｐゴシック"/>
              </a:rPr>
              <a:t>Accuracy: </a:t>
            </a:r>
          </a:p>
          <a:p>
            <a:pPr lvl="1">
              <a:spcBef>
                <a:spcPts val="0"/>
              </a:spcBef>
              <a:spcAft>
                <a:spcPts val="600"/>
              </a:spcAft>
            </a:pPr>
            <a:r>
              <a:rPr lang="en-US" sz="2000" dirty="0">
                <a:latin typeface="+mn-lt"/>
              </a:rPr>
              <a:t>SNP: 99.7% recall; 99.6% precision</a:t>
            </a:r>
          </a:p>
          <a:p>
            <a:pPr lvl="1">
              <a:spcBef>
                <a:spcPts val="0"/>
              </a:spcBef>
              <a:spcAft>
                <a:spcPts val="600"/>
              </a:spcAft>
            </a:pPr>
            <a:r>
              <a:rPr lang="en-US" sz="2000" dirty="0">
                <a:latin typeface="+mn-lt"/>
              </a:rPr>
              <a:t>Indel: 96.1% recall; 96.7% precision</a:t>
            </a:r>
            <a:endParaRPr lang="en-US" sz="2000" dirty="0">
              <a:latin typeface="+mn-lt"/>
              <a:ea typeface="ＭＳ Ｐゴシック"/>
            </a:endParaRPr>
          </a:p>
          <a:p>
            <a:pPr>
              <a:spcBef>
                <a:spcPts val="0"/>
              </a:spcBef>
              <a:spcAft>
                <a:spcPts val="600"/>
              </a:spcAft>
            </a:pPr>
            <a:r>
              <a:rPr lang="en-US" sz="2000" dirty="0">
                <a:latin typeface="+mn-lt"/>
                <a:ea typeface="ＭＳ Ｐゴシック"/>
              </a:rPr>
              <a:t>Instrument cost: Unknown (comparable to Illumina </a:t>
            </a:r>
            <a:r>
              <a:rPr lang="en-US" sz="2000" dirty="0" err="1">
                <a:latin typeface="+mn-lt"/>
                <a:ea typeface="ＭＳ Ｐゴシック"/>
              </a:rPr>
              <a:t>NovaSeq</a:t>
            </a:r>
            <a:r>
              <a:rPr lang="en-US" sz="2000" dirty="0">
                <a:latin typeface="+mn-lt"/>
                <a:ea typeface="ＭＳ Ｐゴシック"/>
              </a:rPr>
              <a:t> 6000)</a:t>
            </a:r>
          </a:p>
          <a:p>
            <a:pPr>
              <a:spcBef>
                <a:spcPts val="0"/>
              </a:spcBef>
              <a:spcAft>
                <a:spcPts val="600"/>
              </a:spcAft>
            </a:pPr>
            <a:r>
              <a:rPr lang="en-US" sz="2000" dirty="0">
                <a:latin typeface="+mn-lt"/>
                <a:ea typeface="ＭＳ Ｐゴシック"/>
              </a:rPr>
              <a:t>Instrument size (relative): Several </a:t>
            </a:r>
            <a:r>
              <a:rPr lang="en-US" sz="2000" dirty="0" err="1">
                <a:latin typeface="+mn-lt"/>
                <a:ea typeface="ＭＳ Ｐゴシック"/>
              </a:rPr>
              <a:t>NovaSeqs</a:t>
            </a:r>
            <a:r>
              <a:rPr lang="en-US" sz="2000" dirty="0">
                <a:latin typeface="+mn-lt"/>
                <a:ea typeface="ＭＳ Ｐゴシック"/>
              </a:rPr>
              <a:t> worth </a:t>
            </a:r>
            <a:endParaRPr lang="en-US" sz="2000" dirty="0">
              <a:latin typeface="+mn-lt"/>
            </a:endParaRPr>
          </a:p>
          <a:p>
            <a:pPr>
              <a:spcBef>
                <a:spcPts val="0"/>
              </a:spcBef>
              <a:spcAft>
                <a:spcPts val="600"/>
              </a:spcAft>
            </a:pPr>
            <a:r>
              <a:rPr lang="en-US" sz="2000" dirty="0">
                <a:latin typeface="+mn-lt"/>
                <a:ea typeface="ＭＳ Ｐゴシック"/>
              </a:rPr>
              <a:t>Partnerships/acquisitions:</a:t>
            </a:r>
          </a:p>
          <a:p>
            <a:pPr lvl="1">
              <a:spcBef>
                <a:spcPts val="0"/>
              </a:spcBef>
              <a:spcAft>
                <a:spcPts val="600"/>
              </a:spcAft>
            </a:pPr>
            <a:r>
              <a:rPr lang="en-US" sz="2000" dirty="0">
                <a:latin typeface="+mn-lt"/>
                <a:ea typeface="ＭＳ Ｐゴシック"/>
              </a:rPr>
              <a:t>AI partnerships with Google </a:t>
            </a:r>
            <a:r>
              <a:rPr lang="en-US" sz="2000" dirty="0" err="1">
                <a:latin typeface="+mn-lt"/>
                <a:ea typeface="ＭＳ Ｐゴシック"/>
              </a:rPr>
              <a:t>DeepVariant</a:t>
            </a:r>
            <a:r>
              <a:rPr lang="en-US" sz="2000" dirty="0">
                <a:latin typeface="+mn-lt"/>
                <a:ea typeface="ＭＳ Ｐゴシック"/>
              </a:rPr>
              <a:t>, NVIDIA and </a:t>
            </a:r>
            <a:r>
              <a:rPr lang="en-US" sz="2000" dirty="0" err="1">
                <a:latin typeface="+mn-lt"/>
                <a:ea typeface="ＭＳ Ｐゴシック"/>
              </a:rPr>
              <a:t>Senteon</a:t>
            </a:r>
            <a:endParaRPr lang="en-US" sz="2000" dirty="0">
              <a:latin typeface="+mn-lt"/>
              <a:ea typeface="ＭＳ Ｐゴシック"/>
            </a:endParaRPr>
          </a:p>
          <a:p>
            <a:pPr lvl="1">
              <a:spcBef>
                <a:spcPts val="0"/>
              </a:spcBef>
              <a:spcAft>
                <a:spcPts val="600"/>
              </a:spcAft>
            </a:pPr>
            <a:r>
              <a:rPr lang="en-US" sz="2000" dirty="0">
                <a:latin typeface="+mn-lt"/>
                <a:ea typeface="ＭＳ Ｐゴシック"/>
              </a:rPr>
              <a:t>Exact Sciences, Regeneron Pharmaceuticals, NYGC and Broad Institute: beta testing—both NYGC and Broad have purchased</a:t>
            </a:r>
          </a:p>
        </p:txBody>
      </p:sp>
    </p:spTree>
    <p:extLst>
      <p:ext uri="{BB962C8B-B14F-4D97-AF65-F5344CB8AC3E}">
        <p14:creationId xmlns:p14="http://schemas.microsoft.com/office/powerpoint/2010/main" val="4095323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830C63-C7C2-D92F-A202-4543DC5692E7}"/>
              </a:ext>
            </a:extLst>
          </p:cNvPr>
          <p:cNvSpPr txBox="1"/>
          <p:nvPr/>
        </p:nvSpPr>
        <p:spPr>
          <a:xfrm>
            <a:off x="1581151" y="5581650"/>
            <a:ext cx="9058275"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a:cs typeface="Arial"/>
            </a:endParaRPr>
          </a:p>
        </p:txBody>
      </p:sp>
      <p:pic>
        <p:nvPicPr>
          <p:cNvPr id="4" name="Picture 4" descr="A picture containing wall, indoor, monitor, appliance&#10;&#10;Description automatically generated">
            <a:extLst>
              <a:ext uri="{FF2B5EF4-FFF2-40B4-BE49-F238E27FC236}">
                <a16:creationId xmlns:a16="http://schemas.microsoft.com/office/drawing/2014/main" id="{9EC5AC7E-3C0C-0CD1-57A2-3A9BD1FE80AD}"/>
              </a:ext>
            </a:extLst>
          </p:cNvPr>
          <p:cNvPicPr>
            <a:picLocks noGrp="1" noChangeAspect="1"/>
          </p:cNvPicPr>
          <p:nvPr>
            <p:ph idx="1"/>
          </p:nvPr>
        </p:nvPicPr>
        <p:blipFill>
          <a:blip r:embed="rId3"/>
          <a:stretch>
            <a:fillRect/>
          </a:stretch>
        </p:blipFill>
        <p:spPr>
          <a:xfrm>
            <a:off x="1934819" y="618064"/>
            <a:ext cx="4086778" cy="3262395"/>
          </a:xfrm>
        </p:spPr>
      </p:pic>
      <p:sp>
        <p:nvSpPr>
          <p:cNvPr id="6" name="Title 1">
            <a:extLst>
              <a:ext uri="{FF2B5EF4-FFF2-40B4-BE49-F238E27FC236}">
                <a16:creationId xmlns:a16="http://schemas.microsoft.com/office/drawing/2014/main" id="{E3C5CC44-3B6D-5FDF-4F63-754FCDFB3C4D}"/>
              </a:ext>
            </a:extLst>
          </p:cNvPr>
          <p:cNvSpPr txBox="1">
            <a:spLocks/>
          </p:cNvSpPr>
          <p:nvPr/>
        </p:nvSpPr>
        <p:spPr bwMode="auto">
          <a:xfrm>
            <a:off x="1519137" y="-231354"/>
            <a:ext cx="91172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Element Biosciences – AVITI Benchtop Sequencer</a:t>
            </a:r>
            <a:endParaRPr kumimoji="0" lang="en-US" sz="2800" b="1" i="0" u="none" strike="noStrike" kern="1200" cap="none" spc="0" normalizeH="0" baseline="0" noProof="0">
              <a:ln>
                <a:noFill/>
              </a:ln>
              <a:solidFill>
                <a:prstClr val="black"/>
              </a:solidFill>
              <a:effectLst/>
              <a:uLnTx/>
              <a:uFillTx/>
              <a:latin typeface="Arial"/>
              <a:ea typeface="ＭＳ Ｐゴシック" charset="-128"/>
              <a:cs typeface="Arial"/>
            </a:endParaRPr>
          </a:p>
        </p:txBody>
      </p:sp>
      <p:pic>
        <p:nvPicPr>
          <p:cNvPr id="9" name="Picture 9" descr="A picture containing text, indoor&#10;&#10;Description automatically generated">
            <a:extLst>
              <a:ext uri="{FF2B5EF4-FFF2-40B4-BE49-F238E27FC236}">
                <a16:creationId xmlns:a16="http://schemas.microsoft.com/office/drawing/2014/main" id="{9E2148DE-0086-1649-7D3C-5662F7356D81}"/>
              </a:ext>
            </a:extLst>
          </p:cNvPr>
          <p:cNvPicPr>
            <a:picLocks noChangeAspect="1"/>
          </p:cNvPicPr>
          <p:nvPr/>
        </p:nvPicPr>
        <p:blipFill rotWithShape="1">
          <a:blip r:embed="rId4"/>
          <a:srcRect l="6498" t="904" r="33574" b="20783"/>
          <a:stretch/>
        </p:blipFill>
        <p:spPr>
          <a:xfrm>
            <a:off x="6105526" y="616314"/>
            <a:ext cx="4171957" cy="3271564"/>
          </a:xfrm>
          <a:prstGeom prst="rect">
            <a:avLst/>
          </a:prstGeom>
        </p:spPr>
      </p:pic>
      <p:sp>
        <p:nvSpPr>
          <p:cNvPr id="21" name="TextBox 20">
            <a:extLst>
              <a:ext uri="{FF2B5EF4-FFF2-40B4-BE49-F238E27FC236}">
                <a16:creationId xmlns:a16="http://schemas.microsoft.com/office/drawing/2014/main" id="{CF930A28-14F0-284C-F919-209A3366B150}"/>
              </a:ext>
            </a:extLst>
          </p:cNvPr>
          <p:cNvSpPr txBox="1"/>
          <p:nvPr/>
        </p:nvSpPr>
        <p:spPr>
          <a:xfrm>
            <a:off x="705080" y="3660120"/>
            <a:ext cx="10950766"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Arial"/>
                <a:ea typeface="ＭＳ Ｐゴシック"/>
                <a:cs typeface="Arial"/>
              </a:rPr>
              <a:t>Highlights</a:t>
            </a: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Two</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independent, random-access flow cells (&gt;1b paired-end reads output per flow cell)</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FASTQ</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file output (conversion performed by AVITI Operating Software Bases2Fastq workflow)</a:t>
            </a:r>
            <a:endParaRPr kumimoji="0" lang="en-US" sz="1600" b="0" i="0" u="none" strike="noStrike" kern="1200" cap="none" spc="0" normalizeH="0" baseline="0" noProof="0" dirty="0">
              <a:ln>
                <a:noFill/>
              </a:ln>
              <a:solidFill>
                <a:srgbClr val="FF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Three library workflows (</a:t>
            </a: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Adept</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 conversion of existing libraries ; </a:t>
            </a: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Elevate</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 </a:t>
            </a:r>
            <a:r>
              <a:rPr kumimoji="0" lang="en-US" sz="1600" b="0" i="0" u="none" strike="noStrike" kern="1200" cap="none" spc="0" normalizeH="0" baseline="0" noProof="0" dirty="0" err="1">
                <a:ln>
                  <a:noFill/>
                </a:ln>
                <a:solidFill>
                  <a:prstClr val="black"/>
                </a:solidFill>
                <a:effectLst/>
                <a:uLnTx/>
                <a:uFillTx/>
                <a:latin typeface="Arial"/>
                <a:ea typeface="ＭＳ Ｐゴシック"/>
                <a:cs typeface="Arial"/>
              </a:rPr>
              <a:t>Aviti</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library preparation, </a:t>
            </a:r>
            <a:r>
              <a:rPr kumimoji="0" lang="en-US" sz="1600" b="1" i="0" u="none" strike="noStrike" kern="1200" cap="none" spc="0" normalizeH="0" baseline="0" noProof="0" dirty="0" err="1">
                <a:ln>
                  <a:noFill/>
                </a:ln>
                <a:solidFill>
                  <a:prstClr val="black"/>
                </a:solidFill>
                <a:effectLst/>
                <a:uLnTx/>
                <a:uFillTx/>
                <a:latin typeface="Arial"/>
                <a:ea typeface="ＭＳ Ｐゴシック"/>
                <a:cs typeface="Arial"/>
              </a:rPr>
              <a:t>LoopSeq</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—long read sequencing approach) </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Tunable optical throughput</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(full scan, ½ scan, ¼ scan etc..) to select desired TAT/read depth</a:t>
            </a:r>
            <a:endPar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Arial"/>
            </a:endParaRPr>
          </a:p>
        </p:txBody>
      </p:sp>
    </p:spTree>
    <p:extLst>
      <p:ext uri="{BB962C8B-B14F-4D97-AF65-F5344CB8AC3E}">
        <p14:creationId xmlns:p14="http://schemas.microsoft.com/office/powerpoint/2010/main" val="3430534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1354"/>
            <a:ext cx="8229600" cy="1143000"/>
          </a:xfrm>
        </p:spPr>
        <p:txBody>
          <a:bodyPr/>
          <a:lstStyle/>
          <a:p>
            <a:r>
              <a:rPr lang="en-US" sz="2800">
                <a:ea typeface="ＭＳ Ｐゴシック"/>
              </a:rPr>
              <a:t>Element Biosciences - AVITI</a:t>
            </a:r>
            <a:endParaRPr lang="en-US" sz="2800"/>
          </a:p>
        </p:txBody>
      </p:sp>
      <p:sp>
        <p:nvSpPr>
          <p:cNvPr id="3" name="Content Placeholder 2"/>
          <p:cNvSpPr>
            <a:spLocks noGrp="1"/>
          </p:cNvSpPr>
          <p:nvPr>
            <p:ph idx="1"/>
          </p:nvPr>
        </p:nvSpPr>
        <p:spPr>
          <a:xfrm>
            <a:off x="1981200" y="571076"/>
            <a:ext cx="8229600" cy="5321925"/>
          </a:xfrm>
        </p:spPr>
        <p:txBody>
          <a:bodyPr/>
          <a:lstStyle/>
          <a:p>
            <a:pPr marL="0" indent="0">
              <a:buNone/>
            </a:pPr>
            <a:endParaRPr lang="en-US" sz="2000"/>
          </a:p>
          <a:p>
            <a:endParaRPr lang="en-US" sz="2000">
              <a:ea typeface="ＭＳ Ｐゴシック"/>
            </a:endParaRPr>
          </a:p>
          <a:p>
            <a:pPr marL="0" indent="0">
              <a:buNone/>
            </a:pPr>
            <a:r>
              <a:rPr lang="en-US" sz="2000">
                <a:ea typeface="ＭＳ Ｐゴシック"/>
              </a:rPr>
              <a:t>      </a:t>
            </a: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endParaRPr lang="en-US" sz="2000">
              <a:ea typeface="ＭＳ Ｐゴシック"/>
            </a:endParaRPr>
          </a:p>
          <a:p>
            <a:pPr marL="0" indent="0">
              <a:buNone/>
            </a:pPr>
            <a:endParaRPr lang="en-US" sz="2000">
              <a:ea typeface="ＭＳ Ｐゴシック"/>
            </a:endParaRPr>
          </a:p>
          <a:p>
            <a:pPr marL="0" indent="0">
              <a:buNone/>
            </a:pPr>
            <a:endParaRPr lang="en-US" sz="2000" b="1">
              <a:solidFill>
                <a:srgbClr val="3A44C0"/>
              </a:solidFill>
              <a:ea typeface="ＭＳ Ｐゴシック"/>
            </a:endParaRPr>
          </a:p>
        </p:txBody>
      </p:sp>
      <p:sp>
        <p:nvSpPr>
          <p:cNvPr id="8" name="TextBox 7">
            <a:extLst>
              <a:ext uri="{FF2B5EF4-FFF2-40B4-BE49-F238E27FC236}">
                <a16:creationId xmlns:a16="http://schemas.microsoft.com/office/drawing/2014/main" id="{660CEA88-3197-9388-9339-0EC25E6ED054}"/>
              </a:ext>
            </a:extLst>
          </p:cNvPr>
          <p:cNvSpPr txBox="1"/>
          <p:nvPr/>
        </p:nvSpPr>
        <p:spPr>
          <a:xfrm>
            <a:off x="1600201" y="546101"/>
            <a:ext cx="43148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Circularization</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a:ea typeface="ＭＳ Ｐゴシック"/>
                <a:cs typeface="Arial"/>
              </a:rPr>
              <a:t>Off-instrument library circularized prior to sequencing</a:t>
            </a:r>
            <a:endParaRPr kumimoji="0" lang="en-US" sz="1600" b="0" i="0"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Working to move onto the flow cell</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0"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sp>
        <p:nvSpPr>
          <p:cNvPr id="9" name="TextBox 8">
            <a:extLst>
              <a:ext uri="{FF2B5EF4-FFF2-40B4-BE49-F238E27FC236}">
                <a16:creationId xmlns:a16="http://schemas.microsoft.com/office/drawing/2014/main" id="{1BAE8C91-269D-8666-3E92-C10C5E312045}"/>
              </a:ext>
            </a:extLst>
          </p:cNvPr>
          <p:cNvSpPr txBox="1"/>
          <p:nvPr/>
        </p:nvSpPr>
        <p:spPr>
          <a:xfrm>
            <a:off x="6299200" y="774700"/>
            <a:ext cx="4248150"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Pollination</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Rolling circular amplification on flow cell surface creates clonal copies of the library molecule or </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a:t>
            </a:r>
            <a:r>
              <a:rPr kumimoji="0" lang="en-US" sz="1400" b="0" i="1" u="none" strike="noStrike" kern="1200" cap="none" spc="0" normalizeH="0" baseline="0" noProof="0" err="1">
                <a:ln>
                  <a:noFill/>
                </a:ln>
                <a:solidFill>
                  <a:prstClr val="black"/>
                </a:solidFill>
                <a:effectLst/>
                <a:uLnTx/>
                <a:uFillTx/>
                <a:latin typeface="Arial"/>
                <a:ea typeface="ＭＳ Ｐゴシック"/>
                <a:cs typeface="Arial"/>
              </a:rPr>
              <a:t>polony</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1"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pic>
        <p:nvPicPr>
          <p:cNvPr id="5" name="Picture 6">
            <a:extLst>
              <a:ext uri="{FF2B5EF4-FFF2-40B4-BE49-F238E27FC236}">
                <a16:creationId xmlns:a16="http://schemas.microsoft.com/office/drawing/2014/main" id="{4CD1AA3E-54E8-BB84-BE9D-F74DC153D0DD}"/>
              </a:ext>
            </a:extLst>
          </p:cNvPr>
          <p:cNvPicPr>
            <a:picLocks noChangeAspect="1"/>
          </p:cNvPicPr>
          <p:nvPr/>
        </p:nvPicPr>
        <p:blipFill>
          <a:blip r:embed="rId3"/>
          <a:stretch>
            <a:fillRect/>
          </a:stretch>
        </p:blipFill>
        <p:spPr>
          <a:xfrm>
            <a:off x="6630803" y="1885679"/>
            <a:ext cx="3376727" cy="1940695"/>
          </a:xfrm>
          <a:prstGeom prst="rect">
            <a:avLst/>
          </a:prstGeom>
        </p:spPr>
      </p:pic>
      <p:sp>
        <p:nvSpPr>
          <p:cNvPr id="7" name="Rectangle 6">
            <a:extLst>
              <a:ext uri="{FF2B5EF4-FFF2-40B4-BE49-F238E27FC236}">
                <a16:creationId xmlns:a16="http://schemas.microsoft.com/office/drawing/2014/main" id="{A8AE2E50-F7B7-1F53-875E-3A7393DA1F5C}"/>
              </a:ext>
            </a:extLst>
          </p:cNvPr>
          <p:cNvSpPr/>
          <p:nvPr/>
        </p:nvSpPr>
        <p:spPr>
          <a:xfrm>
            <a:off x="1597254" y="5737735"/>
            <a:ext cx="8896455" cy="107858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4" descr="A picture containing flying, colorful, different, blue&#10;&#10;Description automatically generated">
            <a:extLst>
              <a:ext uri="{FF2B5EF4-FFF2-40B4-BE49-F238E27FC236}">
                <a16:creationId xmlns:a16="http://schemas.microsoft.com/office/drawing/2014/main" id="{FBE9DCCB-2385-6B11-B081-79CB6FDA0F37}"/>
              </a:ext>
            </a:extLst>
          </p:cNvPr>
          <p:cNvPicPr>
            <a:picLocks noChangeAspect="1"/>
          </p:cNvPicPr>
          <p:nvPr/>
        </p:nvPicPr>
        <p:blipFill>
          <a:blip r:embed="rId4"/>
          <a:stretch>
            <a:fillRect/>
          </a:stretch>
        </p:blipFill>
        <p:spPr>
          <a:xfrm>
            <a:off x="2890389" y="4909654"/>
            <a:ext cx="4192959" cy="1785132"/>
          </a:xfrm>
          <a:prstGeom prst="rect">
            <a:avLst/>
          </a:prstGeom>
        </p:spPr>
      </p:pic>
      <p:sp>
        <p:nvSpPr>
          <p:cNvPr id="11" name="TextBox 10">
            <a:extLst>
              <a:ext uri="{FF2B5EF4-FFF2-40B4-BE49-F238E27FC236}">
                <a16:creationId xmlns:a16="http://schemas.microsoft.com/office/drawing/2014/main" id="{1C075398-FD57-D9C9-A34F-3553E9C0E06D}"/>
              </a:ext>
            </a:extLst>
          </p:cNvPr>
          <p:cNvSpPr txBox="1"/>
          <p:nvPr/>
        </p:nvSpPr>
        <p:spPr>
          <a:xfrm>
            <a:off x="8749993" y="6583658"/>
            <a:ext cx="19146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ＭＳ Ｐゴシック"/>
                <a:cs typeface="Arial"/>
                <a:hlinkClick r:id="rId5"/>
              </a:rPr>
              <a:t>Element Biosciences - Resources</a:t>
            </a:r>
            <a:endParaRPr kumimoji="0" lang="en-US" sz="9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pic>
        <p:nvPicPr>
          <p:cNvPr id="12" name="Picture 12">
            <a:extLst>
              <a:ext uri="{FF2B5EF4-FFF2-40B4-BE49-F238E27FC236}">
                <a16:creationId xmlns:a16="http://schemas.microsoft.com/office/drawing/2014/main" id="{389A3CE8-5BCE-80D9-8BF1-1BB72ACB9E1C}"/>
              </a:ext>
            </a:extLst>
          </p:cNvPr>
          <p:cNvPicPr>
            <a:picLocks noChangeAspect="1"/>
          </p:cNvPicPr>
          <p:nvPr/>
        </p:nvPicPr>
        <p:blipFill>
          <a:blip r:embed="rId6"/>
          <a:stretch>
            <a:fillRect/>
          </a:stretch>
        </p:blipFill>
        <p:spPr>
          <a:xfrm>
            <a:off x="1592202" y="1545803"/>
            <a:ext cx="4435597" cy="257544"/>
          </a:xfrm>
          <a:prstGeom prst="rect">
            <a:avLst/>
          </a:prstGeom>
        </p:spPr>
      </p:pic>
      <p:pic>
        <p:nvPicPr>
          <p:cNvPr id="13" name="Picture 13" descr="Shape, circle&#10;&#10;Description automatically generated">
            <a:extLst>
              <a:ext uri="{FF2B5EF4-FFF2-40B4-BE49-F238E27FC236}">
                <a16:creationId xmlns:a16="http://schemas.microsoft.com/office/drawing/2014/main" id="{B0392DAE-9275-4C7D-0A16-E19F85E203B4}"/>
              </a:ext>
            </a:extLst>
          </p:cNvPr>
          <p:cNvPicPr>
            <a:picLocks noChangeAspect="1"/>
          </p:cNvPicPr>
          <p:nvPr/>
        </p:nvPicPr>
        <p:blipFill rotWithShape="1">
          <a:blip r:embed="rId7"/>
          <a:srcRect l="12183" t="4747" r="-1015" b="-1005"/>
          <a:stretch/>
        </p:blipFill>
        <p:spPr>
          <a:xfrm>
            <a:off x="2703628" y="1753513"/>
            <a:ext cx="2208597" cy="2425311"/>
          </a:xfrm>
          <a:prstGeom prst="rect">
            <a:avLst/>
          </a:prstGeom>
        </p:spPr>
      </p:pic>
      <p:sp>
        <p:nvSpPr>
          <p:cNvPr id="6" name="TextBox 5">
            <a:extLst>
              <a:ext uri="{FF2B5EF4-FFF2-40B4-BE49-F238E27FC236}">
                <a16:creationId xmlns:a16="http://schemas.microsoft.com/office/drawing/2014/main" id="{F4CB0B86-E27B-120F-FDFC-DD4B494C2063}"/>
              </a:ext>
            </a:extLst>
          </p:cNvPr>
          <p:cNvSpPr txBox="1"/>
          <p:nvPr/>
        </p:nvSpPr>
        <p:spPr>
          <a:xfrm>
            <a:off x="1701799" y="4140199"/>
            <a:ext cx="657225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 typeface="Arial"/>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Sequencing</a:t>
            </a:r>
            <a:endParaRPr kumimoji="0" lang="en-US" sz="18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 typeface="Arial"/>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Instead of binding an individual labeled nucleotide at each location of the cluster, AVITI uses single fluor with many octopus-like tentacle arms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Avidite</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0" u="none" strike="noStrike" kern="1200" cap="none" spc="0" normalizeH="0" baseline="0" noProof="0">
              <a:ln>
                <a:noFill/>
              </a:ln>
              <a:solidFill>
                <a:prstClr val="black"/>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cxnSp>
        <p:nvCxnSpPr>
          <p:cNvPr id="14" name="Straight Arrow Connector 13">
            <a:extLst>
              <a:ext uri="{FF2B5EF4-FFF2-40B4-BE49-F238E27FC236}">
                <a16:creationId xmlns:a16="http://schemas.microsoft.com/office/drawing/2014/main" id="{05F7F963-A119-28DF-7F2B-30D3B2027A78}"/>
              </a:ext>
            </a:extLst>
          </p:cNvPr>
          <p:cNvCxnSpPr/>
          <p:nvPr/>
        </p:nvCxnSpPr>
        <p:spPr>
          <a:xfrm flipH="1">
            <a:off x="5626825" y="5240746"/>
            <a:ext cx="1890850" cy="499654"/>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0296AB1-582C-1D45-176A-7C3CF392A895}"/>
              </a:ext>
            </a:extLst>
          </p:cNvPr>
          <p:cNvSpPr txBox="1"/>
          <p:nvPr/>
        </p:nvSpPr>
        <p:spPr>
          <a:xfrm>
            <a:off x="7559675" y="5068662"/>
            <a:ext cx="30480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err="1">
                <a:ln>
                  <a:noFill/>
                </a:ln>
                <a:solidFill>
                  <a:srgbClr val="00B050"/>
                </a:solidFill>
                <a:effectLst/>
                <a:uLnTx/>
                <a:uFillTx/>
                <a:latin typeface="Arial"/>
                <a:ea typeface="ＭＳ Ｐゴシック"/>
                <a:cs typeface="Arial"/>
              </a:rPr>
              <a:t>Avidite</a:t>
            </a: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 nucleotide substrate</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Each arm, single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nt</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type</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One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avidite</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 multiple binding sites within the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polony</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 increased binding avidity</a:t>
            </a:r>
          </a:p>
        </p:txBody>
      </p:sp>
    </p:spTree>
    <p:extLst>
      <p:ext uri="{BB962C8B-B14F-4D97-AF65-F5344CB8AC3E}">
        <p14:creationId xmlns:p14="http://schemas.microsoft.com/office/powerpoint/2010/main" val="2264294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0ED0-5C6F-3295-1209-50E2951B638B}"/>
              </a:ext>
            </a:extLst>
          </p:cNvPr>
          <p:cNvSpPr>
            <a:spLocks noGrp="1"/>
          </p:cNvSpPr>
          <p:nvPr>
            <p:ph type="title"/>
          </p:nvPr>
        </p:nvSpPr>
        <p:spPr>
          <a:xfrm>
            <a:off x="609600" y="21248"/>
            <a:ext cx="10972800" cy="1143000"/>
          </a:xfrm>
        </p:spPr>
        <p:txBody>
          <a:bodyPr/>
          <a:lstStyle/>
          <a:p>
            <a:r>
              <a:rPr lang="en-US" sz="4000" dirty="0" err="1"/>
              <a:t>Aviti</a:t>
            </a:r>
            <a:r>
              <a:rPr lang="en-US" sz="4000" dirty="0"/>
              <a:t> </a:t>
            </a:r>
            <a:r>
              <a:rPr lang="en-US" sz="4000" dirty="0" err="1"/>
              <a:t>Cloudbreak</a:t>
            </a:r>
            <a:r>
              <a:rPr lang="en-US" sz="4000" dirty="0"/>
              <a:t> Chemistry</a:t>
            </a:r>
          </a:p>
        </p:txBody>
      </p:sp>
      <p:pic>
        <p:nvPicPr>
          <p:cNvPr id="5" name="Content Placeholder 4" descr="A screen shot of a graph&#10;&#10;Description automatically generated">
            <a:extLst>
              <a:ext uri="{FF2B5EF4-FFF2-40B4-BE49-F238E27FC236}">
                <a16:creationId xmlns:a16="http://schemas.microsoft.com/office/drawing/2014/main" id="{6416BD69-9929-42C3-EBAF-E4182D208BA1}"/>
              </a:ext>
            </a:extLst>
          </p:cNvPr>
          <p:cNvPicPr>
            <a:picLocks noGrp="1" noChangeAspect="1"/>
          </p:cNvPicPr>
          <p:nvPr>
            <p:ph idx="1"/>
          </p:nvPr>
        </p:nvPicPr>
        <p:blipFill>
          <a:blip r:embed="rId2"/>
          <a:stretch>
            <a:fillRect/>
          </a:stretch>
        </p:blipFill>
        <p:spPr>
          <a:xfrm>
            <a:off x="1176412" y="917146"/>
            <a:ext cx="9839175" cy="4157663"/>
          </a:xfrm>
        </p:spPr>
      </p:pic>
      <p:sp>
        <p:nvSpPr>
          <p:cNvPr id="6" name="TextBox 5">
            <a:extLst>
              <a:ext uri="{FF2B5EF4-FFF2-40B4-BE49-F238E27FC236}">
                <a16:creationId xmlns:a16="http://schemas.microsoft.com/office/drawing/2014/main" id="{65F2F829-F58E-74EE-5188-722099EB6510}"/>
              </a:ext>
            </a:extLst>
          </p:cNvPr>
          <p:cNvSpPr txBox="1"/>
          <p:nvPr/>
        </p:nvSpPr>
        <p:spPr>
          <a:xfrm>
            <a:off x="1134737" y="5045722"/>
            <a:ext cx="7539243" cy="923330"/>
          </a:xfrm>
          <a:prstGeom prst="rect">
            <a:avLst/>
          </a:prstGeom>
          <a:noFill/>
        </p:spPr>
        <p:txBody>
          <a:bodyPr wrap="non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20% faster run times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Reads index 1 and 2 first for initial run/library quality control purposes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Improved data quality at the ends of reads, and at homopolymers</a:t>
            </a:r>
          </a:p>
        </p:txBody>
      </p:sp>
    </p:spTree>
    <p:extLst>
      <p:ext uri="{BB962C8B-B14F-4D97-AF65-F5344CB8AC3E}">
        <p14:creationId xmlns:p14="http://schemas.microsoft.com/office/powerpoint/2010/main" val="1818226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113" y="-45826"/>
            <a:ext cx="11025809" cy="1143000"/>
          </a:xfrm>
        </p:spPr>
        <p:txBody>
          <a:bodyPr/>
          <a:lstStyle/>
          <a:p>
            <a:r>
              <a:rPr lang="en-US" sz="2800" dirty="0">
                <a:ea typeface="ＭＳ Ｐゴシック"/>
              </a:rPr>
              <a:t>Element Biosciences – AVITI Key Performance Metrics</a:t>
            </a:r>
            <a:endParaRPr lang="en-US" sz="2800" dirty="0"/>
          </a:p>
        </p:txBody>
      </p:sp>
      <p:pic>
        <p:nvPicPr>
          <p:cNvPr id="9" name="Picture 8" descr="A screenshot of a computer&#10;&#10;Description automatically generated">
            <a:extLst>
              <a:ext uri="{FF2B5EF4-FFF2-40B4-BE49-F238E27FC236}">
                <a16:creationId xmlns:a16="http://schemas.microsoft.com/office/drawing/2014/main" id="{33ECFAD2-424C-DC01-43A0-55E7B21249E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1346254" y="1204069"/>
            <a:ext cx="9499492" cy="4236260"/>
          </a:xfrm>
          <a:prstGeom prst="rect">
            <a:avLst/>
          </a:prstGeom>
        </p:spPr>
      </p:pic>
    </p:spTree>
    <p:extLst>
      <p:ext uri="{BB962C8B-B14F-4D97-AF65-F5344CB8AC3E}">
        <p14:creationId xmlns:p14="http://schemas.microsoft.com/office/powerpoint/2010/main" val="165743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666D-5E2E-774D-BDAC-16A2DC1A15D9}"/>
              </a:ext>
            </a:extLst>
          </p:cNvPr>
          <p:cNvSpPr>
            <a:spLocks noGrp="1"/>
          </p:cNvSpPr>
          <p:nvPr>
            <p:ph type="title"/>
          </p:nvPr>
        </p:nvSpPr>
        <p:spPr>
          <a:xfrm>
            <a:off x="457200" y="2179638"/>
            <a:ext cx="8229600" cy="1143000"/>
          </a:xfrm>
        </p:spPr>
        <p:txBody>
          <a:bodyPr/>
          <a:lstStyle/>
          <a:p>
            <a:pPr algn="l" eaLnBrk="1" fontAlgn="auto" hangingPunct="1">
              <a:spcAft>
                <a:spcPts val="0"/>
              </a:spcAft>
              <a:defRPr/>
            </a:pPr>
            <a:r>
              <a:rPr lang="en-US" dirty="0">
                <a:latin typeface="Arial" panose="020B0604020202020204" pitchFamily="34" charset="0"/>
                <a:cs typeface="Arial" panose="020B0604020202020204" pitchFamily="34" charset="0"/>
              </a:rPr>
              <a:t>Next Generation Sequencing Basics</a:t>
            </a:r>
            <a:endParaRPr lang="en-US" dirty="0">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id="{6EC06C49-3F28-4C4E-B229-99CDA60D1A7C}"/>
              </a:ext>
            </a:extLst>
          </p:cNvPr>
          <p:cNvSpPr>
            <a:spLocks noGrp="1"/>
          </p:cNvSpPr>
          <p:nvPr>
            <p:ph idx="1"/>
          </p:nvPr>
        </p:nvSpPr>
        <p:spPr>
          <a:xfrm>
            <a:off x="914400" y="3505200"/>
            <a:ext cx="8229600" cy="1143000"/>
          </a:xfrm>
        </p:spPr>
        <p:txBody>
          <a:bodyPr rtlCol="0">
            <a:normAutofit/>
          </a:bodyPr>
          <a:lstStyle/>
          <a:p>
            <a:pPr eaLnBrk="1" fontAlgn="auto" hangingPunct="1">
              <a:spcAft>
                <a:spcPts val="0"/>
              </a:spcAft>
              <a:defRPr/>
            </a:pPr>
            <a:r>
              <a:rPr lang="en-US" dirty="0">
                <a:solidFill>
                  <a:schemeClr val="tx1">
                    <a:lumMod val="50000"/>
                    <a:lumOff val="50000"/>
                  </a:schemeClr>
                </a:solidFill>
                <a:latin typeface="Arial" panose="020B0604020202020204" pitchFamily="34" charset="0"/>
                <a:ea typeface="+mn-ea"/>
                <a:cs typeface="Arial" panose="020B0604020202020204" pitchFamily="34" charset="0"/>
              </a:rPr>
              <a:t>How massively parallel sequencing works</a:t>
            </a:r>
          </a:p>
        </p:txBody>
      </p:sp>
    </p:spTree>
  </p:cSld>
  <p:clrMapOvr>
    <a:masterClrMapping/>
  </p:clrMapOvr>
  <p:transition spd="slow" advTm="1540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252CAB-3FFB-4B48-B50E-B77A8BBD7653}"/>
              </a:ext>
            </a:extLst>
          </p:cNvPr>
          <p:cNvSpPr/>
          <p:nvPr/>
        </p:nvSpPr>
        <p:spPr>
          <a:xfrm>
            <a:off x="1612777" y="5832630"/>
            <a:ext cx="8922058" cy="3551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B810637-1B93-4F00-8674-1685C74D7174}"/>
              </a:ext>
            </a:extLst>
          </p:cNvPr>
          <p:cNvPicPr>
            <a:picLocks noChangeAspect="1"/>
          </p:cNvPicPr>
          <p:nvPr/>
        </p:nvPicPr>
        <p:blipFill>
          <a:blip r:embed="rId3"/>
          <a:stretch>
            <a:fillRect/>
          </a:stretch>
        </p:blipFill>
        <p:spPr>
          <a:xfrm>
            <a:off x="6715625" y="1211985"/>
            <a:ext cx="4733612" cy="3038712"/>
          </a:xfrm>
          <a:prstGeom prst="rect">
            <a:avLst/>
          </a:prstGeom>
          <a:ln>
            <a:solidFill>
              <a:schemeClr val="accent1"/>
            </a:solidFill>
          </a:ln>
        </p:spPr>
      </p:pic>
      <p:sp>
        <p:nvSpPr>
          <p:cNvPr id="2" name="Title 1"/>
          <p:cNvSpPr>
            <a:spLocks noGrp="1"/>
          </p:cNvSpPr>
          <p:nvPr>
            <p:ph type="title" idx="4294967295"/>
          </p:nvPr>
        </p:nvSpPr>
        <p:spPr>
          <a:xfrm>
            <a:off x="1674565" y="-142875"/>
            <a:ext cx="82296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800" dirty="0">
                <a:ea typeface="ＭＳ Ｐゴシック"/>
              </a:rPr>
              <a:t>Pacific Biosciences: </a:t>
            </a:r>
            <a:r>
              <a:rPr lang="en-US" sz="2800" dirty="0" err="1">
                <a:ea typeface="ＭＳ Ｐゴシック"/>
              </a:rPr>
              <a:t>Onso</a:t>
            </a:r>
            <a:endParaRPr lang="en-US" sz="2800" dirty="0">
              <a:ea typeface="ＭＳ Ｐゴシック"/>
            </a:endParaRPr>
          </a:p>
        </p:txBody>
      </p:sp>
      <p:sp>
        <p:nvSpPr>
          <p:cNvPr id="3" name="Content Placeholder 2"/>
          <p:cNvSpPr>
            <a:spLocks noGrp="1"/>
          </p:cNvSpPr>
          <p:nvPr>
            <p:ph idx="4294967295"/>
          </p:nvPr>
        </p:nvSpPr>
        <p:spPr>
          <a:xfrm>
            <a:off x="0" y="801688"/>
            <a:ext cx="9463088" cy="4772025"/>
          </a:xfrm>
        </p:spPr>
        <p:txBody>
          <a:bodyPr/>
          <a:lstStyle/>
          <a:p>
            <a:r>
              <a:rPr lang="en-US" sz="2400" dirty="0">
                <a:latin typeface="+mn-lt"/>
              </a:rPr>
              <a:t>Sequencing By Binding (SBB) Technology: interrogation followed by incorporation</a:t>
            </a:r>
          </a:p>
          <a:p>
            <a:pPr lvl="1"/>
            <a:r>
              <a:rPr lang="en-US" sz="1800" dirty="0">
                <a:latin typeface="+mn-lt"/>
              </a:rPr>
              <a:t>Accuracy: 90% of bases &gt;Q40</a:t>
            </a:r>
          </a:p>
          <a:p>
            <a:pPr lvl="1"/>
            <a:r>
              <a:rPr lang="en-US" sz="1800" dirty="0">
                <a:latin typeface="+mn-lt"/>
              </a:rPr>
              <a:t>Improved homopolymer accuracy</a:t>
            </a:r>
            <a:endParaRPr lang="en-US" sz="2400" dirty="0">
              <a:latin typeface="+mn-lt"/>
            </a:endParaRPr>
          </a:p>
          <a:p>
            <a:r>
              <a:rPr lang="en-US" sz="2400" dirty="0">
                <a:latin typeface="+mn-lt"/>
              </a:rPr>
              <a:t>Output: Up to 500M paired-end reads</a:t>
            </a:r>
          </a:p>
          <a:p>
            <a:pPr lvl="1"/>
            <a:r>
              <a:rPr lang="en-US" sz="1800" dirty="0">
                <a:latin typeface="+mn-lt"/>
              </a:rPr>
              <a:t>Demultiplexed FASTQ</a:t>
            </a:r>
            <a:endParaRPr lang="en-US" sz="2400" dirty="0">
              <a:latin typeface="+mn-lt"/>
            </a:endParaRPr>
          </a:p>
          <a:p>
            <a:r>
              <a:rPr lang="en-US" sz="2400" dirty="0">
                <a:latin typeface="+mn-lt"/>
              </a:rPr>
              <a:t>Runtime: &lt;24 hours</a:t>
            </a:r>
          </a:p>
          <a:p>
            <a:r>
              <a:rPr lang="en-US" sz="2400" dirty="0">
                <a:latin typeface="+mn-lt"/>
              </a:rPr>
              <a:t>Length of reads: 2x150, or 1x200</a:t>
            </a:r>
          </a:p>
          <a:p>
            <a:r>
              <a:rPr lang="en-US" sz="2400" dirty="0">
                <a:latin typeface="+mn-lt"/>
              </a:rPr>
              <a:t>50-65Gb output</a:t>
            </a:r>
            <a:endParaRPr lang="en-US" sz="1800" dirty="0">
              <a:latin typeface="+mn-lt"/>
            </a:endParaRPr>
          </a:p>
          <a:p>
            <a:r>
              <a:rPr lang="en-US" sz="2400" dirty="0">
                <a:latin typeface="+mn-lt"/>
              </a:rPr>
              <a:t>Accuracy: </a:t>
            </a:r>
          </a:p>
          <a:p>
            <a:pPr lvl="1"/>
            <a:r>
              <a:rPr lang="en-US" sz="1800" dirty="0">
                <a:latin typeface="+mn-lt"/>
              </a:rPr>
              <a:t>Google </a:t>
            </a:r>
            <a:r>
              <a:rPr lang="en-US" sz="1800" dirty="0" err="1">
                <a:latin typeface="+mn-lt"/>
              </a:rPr>
              <a:t>DeepVariant</a:t>
            </a:r>
            <a:r>
              <a:rPr lang="en-US" sz="1800" dirty="0">
                <a:latin typeface="+mn-lt"/>
              </a:rPr>
              <a:t> calling</a:t>
            </a:r>
          </a:p>
          <a:p>
            <a:pPr lvl="1"/>
            <a:r>
              <a:rPr lang="en-US" sz="1800" dirty="0">
                <a:latin typeface="+mn-lt"/>
              </a:rPr>
              <a:t>99.25% Indels</a:t>
            </a:r>
          </a:p>
          <a:p>
            <a:pPr lvl="1"/>
            <a:r>
              <a:rPr lang="en-US" sz="1800" dirty="0">
                <a:latin typeface="+mn-lt"/>
              </a:rPr>
              <a:t>99.7% SNVs</a:t>
            </a:r>
          </a:p>
        </p:txBody>
      </p:sp>
      <p:sp>
        <p:nvSpPr>
          <p:cNvPr id="6" name="TextBox 5">
            <a:extLst>
              <a:ext uri="{FF2B5EF4-FFF2-40B4-BE49-F238E27FC236}">
                <a16:creationId xmlns:a16="http://schemas.microsoft.com/office/drawing/2014/main" id="{805CD357-A899-D500-32AD-D7B92EEF6587}"/>
              </a:ext>
            </a:extLst>
          </p:cNvPr>
          <p:cNvSpPr txBox="1"/>
          <p:nvPr/>
        </p:nvSpPr>
        <p:spPr>
          <a:xfrm>
            <a:off x="6147406" y="4302658"/>
            <a:ext cx="6019597" cy="2308324"/>
          </a:xfrm>
          <a:prstGeom prst="rect">
            <a:avLst/>
          </a:prstGeom>
          <a:noFill/>
        </p:spPr>
        <p:txBody>
          <a:bodyPr wrap="none" rtlCol="0">
            <a:spAutoFit/>
          </a:bodyPr>
          <a:lstStyle/>
          <a:p>
            <a:pPr marL="342900" marR="0" lvl="0" indent="-342900" algn="l" defTabSz="457200" rtl="0" eaLnBrk="0" fontAlgn="base" latinLnBrk="0" hangingPunct="0">
              <a:lnSpc>
                <a:spcPct val="100000"/>
              </a:lnSpc>
              <a:spcBef>
                <a:spcPct val="0"/>
              </a:spcBef>
              <a:spcAft>
                <a:spcPct val="0"/>
              </a:spcAft>
              <a:buClrTx/>
              <a:buSzTx/>
              <a:buFontTx/>
              <a:buAutoNum type="arabicParenBoth"/>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Each cycle initiates with a 3’ reversible blocked nucleotide. </a:t>
            </a:r>
          </a:p>
          <a:p>
            <a:pPr marL="342900" marR="0" lvl="0" indent="-342900" algn="l" defTabSz="457200" rtl="0" eaLnBrk="0" fontAlgn="base" latinLnBrk="0" hangingPunct="0">
              <a:lnSpc>
                <a:spcPct val="100000"/>
              </a:lnSpc>
              <a:spcBef>
                <a:spcPct val="0"/>
              </a:spcBef>
              <a:spcAft>
                <a:spcPct val="0"/>
              </a:spcAft>
              <a:buClrTx/>
              <a:buSzTx/>
              <a:buFontTx/>
              <a:buAutoNum type="arabicParenBoth"/>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Fluorescently labelled nucleotides are then flowed over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the flow cell allowing for the appropriate base to bind.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Unbound nucleotides are washed away so that the base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can be interrogated with reduced background signal.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(3) The 3’ end of the nucleotide is activated via removal of the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reversible terminator.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(4) Native, unlabeled, reversible blocked nucleotides incorporate</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the cognate base into the growing strand.</a:t>
            </a:r>
          </a:p>
        </p:txBody>
      </p:sp>
    </p:spTree>
    <p:extLst>
      <p:ext uri="{BB962C8B-B14F-4D97-AF65-F5344CB8AC3E}">
        <p14:creationId xmlns:p14="http://schemas.microsoft.com/office/powerpoint/2010/main" val="3697451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DABBF1-D736-D179-AE27-5A7E3B150F45}"/>
              </a:ext>
            </a:extLst>
          </p:cNvPr>
          <p:cNvPicPr>
            <a:picLocks noChangeAspect="1"/>
          </p:cNvPicPr>
          <p:nvPr/>
        </p:nvPicPr>
        <p:blipFill>
          <a:blip r:embed="rId3"/>
          <a:stretch>
            <a:fillRect/>
          </a:stretch>
        </p:blipFill>
        <p:spPr>
          <a:xfrm>
            <a:off x="222693" y="85939"/>
            <a:ext cx="5537200" cy="2667000"/>
          </a:xfrm>
          <a:prstGeom prst="rect">
            <a:avLst/>
          </a:prstGeom>
        </p:spPr>
      </p:pic>
      <p:pic>
        <p:nvPicPr>
          <p:cNvPr id="5" name="Picture 4">
            <a:extLst>
              <a:ext uri="{FF2B5EF4-FFF2-40B4-BE49-F238E27FC236}">
                <a16:creationId xmlns:a16="http://schemas.microsoft.com/office/drawing/2014/main" id="{C12761EE-0514-A2B3-24DB-CC18E5CB3E2B}"/>
              </a:ext>
            </a:extLst>
          </p:cNvPr>
          <p:cNvPicPr>
            <a:picLocks noChangeAspect="1"/>
          </p:cNvPicPr>
          <p:nvPr/>
        </p:nvPicPr>
        <p:blipFill>
          <a:blip r:embed="rId4"/>
          <a:stretch>
            <a:fillRect/>
          </a:stretch>
        </p:blipFill>
        <p:spPr>
          <a:xfrm>
            <a:off x="1072116" y="2752939"/>
            <a:ext cx="7772400" cy="2252044"/>
          </a:xfrm>
          <a:prstGeom prst="rect">
            <a:avLst/>
          </a:prstGeom>
        </p:spPr>
      </p:pic>
      <p:pic>
        <p:nvPicPr>
          <p:cNvPr id="6" name="Picture 5">
            <a:extLst>
              <a:ext uri="{FF2B5EF4-FFF2-40B4-BE49-F238E27FC236}">
                <a16:creationId xmlns:a16="http://schemas.microsoft.com/office/drawing/2014/main" id="{DBACA539-CD4B-9F0F-A355-3F81ECC20089}"/>
              </a:ext>
            </a:extLst>
          </p:cNvPr>
          <p:cNvPicPr>
            <a:picLocks noChangeAspect="1"/>
          </p:cNvPicPr>
          <p:nvPr/>
        </p:nvPicPr>
        <p:blipFill>
          <a:blip r:embed="rId5"/>
          <a:stretch>
            <a:fillRect/>
          </a:stretch>
        </p:blipFill>
        <p:spPr>
          <a:xfrm>
            <a:off x="8521700" y="1944283"/>
            <a:ext cx="3670300" cy="3060700"/>
          </a:xfrm>
          <a:prstGeom prst="rect">
            <a:avLst/>
          </a:prstGeom>
        </p:spPr>
      </p:pic>
      <p:sp>
        <p:nvSpPr>
          <p:cNvPr id="7" name="TextBox 6">
            <a:extLst>
              <a:ext uri="{FF2B5EF4-FFF2-40B4-BE49-F238E27FC236}">
                <a16:creationId xmlns:a16="http://schemas.microsoft.com/office/drawing/2014/main" id="{B357A146-3EA3-4A9B-E5D1-207A03281A1E}"/>
              </a:ext>
            </a:extLst>
          </p:cNvPr>
          <p:cNvSpPr txBox="1"/>
          <p:nvPr/>
        </p:nvSpPr>
        <p:spPr>
          <a:xfrm>
            <a:off x="333153" y="5042118"/>
            <a:ext cx="11525694"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A solid phase method turns DNA library fragments into </a:t>
            </a:r>
            <a:r>
              <a:rPr lang="en-US" sz="1600" dirty="0" err="1">
                <a:latin typeface="Calibri" panose="020F0502020204030204" pitchFamily="34" charset="0"/>
                <a:cs typeface="Calibri" panose="020F0502020204030204" pitchFamily="34" charset="0"/>
              </a:rPr>
              <a:t>expandomers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Xp</a:t>
            </a:r>
            <a:r>
              <a:rPr lang="en-US" sz="1600" dirty="0">
                <a:latin typeface="Calibri" panose="020F0502020204030204" pitchFamily="34" charset="0"/>
                <a:cs typeface="Calibri" panose="020F0502020204030204" pitchFamily="34" charset="0"/>
              </a:rPr>
              <a:t>) that contain high signal-to-noise reporters</a:t>
            </a:r>
          </a:p>
          <a:p>
            <a:r>
              <a:rPr lang="en-US" sz="1600" dirty="0">
                <a:latin typeface="Calibri" panose="020F0502020204030204" pitchFamily="34" charset="0"/>
                <a:cs typeface="Calibri" panose="020F0502020204030204" pitchFamily="34" charset="0"/>
              </a:rPr>
              <a:t>Library fragments are hybridized to an acid-stable extension oligomer which is anchored to the flow channel.</a:t>
            </a:r>
          </a:p>
          <a:p>
            <a:r>
              <a:rPr lang="en-US" sz="1600" dirty="0">
                <a:latin typeface="Calibri" panose="020F0502020204030204" pitchFamily="34" charset="0"/>
                <a:cs typeface="Calibri" panose="020F0502020204030204" pitchFamily="34" charset="0"/>
              </a:rPr>
              <a:t>A primed DNA template is exposed to a reaction mix composed of  an engineered DNA polymerase (</a:t>
            </a:r>
            <a:r>
              <a:rPr lang="en-US" sz="1600" dirty="0" err="1">
                <a:latin typeface="Calibri" panose="020F0502020204030204" pitchFamily="34" charset="0"/>
                <a:cs typeface="Calibri" panose="020F0502020204030204" pitchFamily="34" charset="0"/>
              </a:rPr>
              <a:t>Xp</a:t>
            </a:r>
            <a:r>
              <a:rPr lang="en-US" sz="1600" dirty="0">
                <a:latin typeface="Calibri" panose="020F0502020204030204" pitchFamily="34" charset="0"/>
                <a:cs typeface="Calibri" panose="020F0502020204030204" pitchFamily="34" charset="0"/>
              </a:rPr>
              <a:t> Synthase), the four</a:t>
            </a:r>
          </a:p>
          <a:p>
            <a:r>
              <a:rPr lang="en-US" sz="1600" dirty="0">
                <a:latin typeface="Calibri" panose="020F0502020204030204" pitchFamily="34" charset="0"/>
                <a:cs typeface="Calibri" panose="020F0502020204030204" pitchFamily="34" charset="0"/>
              </a:rPr>
              <a:t>base-specific expandable nucleoside triphosphate substrates (XNTPs), and a reaction cofactor (polymerase enhancing moiety (PEM), and the </a:t>
            </a:r>
            <a:r>
              <a:rPr lang="en-US" sz="1600" dirty="0" err="1">
                <a:latin typeface="Calibri" panose="020F0502020204030204" pitchFamily="34" charset="0"/>
                <a:cs typeface="Calibri" panose="020F0502020204030204" pitchFamily="34" charset="0"/>
              </a:rPr>
              <a:t>Xp</a:t>
            </a:r>
            <a:r>
              <a:rPr lang="en-US" sz="1600" dirty="0">
                <a:latin typeface="Calibri" panose="020F0502020204030204" pitchFamily="34" charset="0"/>
                <a:cs typeface="Calibri" panose="020F0502020204030204" pitchFamily="34" charset="0"/>
              </a:rPr>
              <a:t> Synthase performs template-dependent primer extension with the XNTP substrates.</a:t>
            </a:r>
          </a:p>
          <a:p>
            <a:r>
              <a:rPr lang="en-US" sz="1600" dirty="0">
                <a:latin typeface="Calibri" panose="020F0502020204030204" pitchFamily="34" charset="0"/>
                <a:cs typeface="Calibri" panose="020F0502020204030204" pitchFamily="34" charset="0"/>
              </a:rPr>
              <a:t>Subsequent acid cleavage degrades the DNA and cleaves the XNTP at the sugar-phosphate linkage, to include the tethers between XNTPs</a:t>
            </a:r>
          </a:p>
          <a:p>
            <a:r>
              <a:rPr lang="en-US" sz="1600" dirty="0">
                <a:latin typeface="Calibri" panose="020F0502020204030204" pitchFamily="34" charset="0"/>
                <a:cs typeface="Calibri" panose="020F0502020204030204" pitchFamily="34" charset="0"/>
              </a:rPr>
              <a:t>The fully formed </a:t>
            </a:r>
            <a:r>
              <a:rPr lang="en-US" sz="1600" dirty="0" err="1">
                <a:latin typeface="Calibri" panose="020F0502020204030204" pitchFamily="34" charset="0"/>
                <a:cs typeface="Calibri" panose="020F0502020204030204" pitchFamily="34" charset="0"/>
              </a:rPr>
              <a:t>Xp</a:t>
            </a:r>
            <a:r>
              <a:rPr lang="en-US" sz="1600" dirty="0">
                <a:latin typeface="Calibri" panose="020F0502020204030204" pitchFamily="34" charset="0"/>
                <a:cs typeface="Calibri" panose="020F0502020204030204" pitchFamily="34" charset="0"/>
              </a:rPr>
              <a:t> is released from the solid substrate by photocleavage, and the eluted sample is ready for sequencing.</a:t>
            </a:r>
          </a:p>
          <a:p>
            <a:endParaRPr lang="en-US" sz="1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A0C5422-32B9-107D-73F2-115550DF6446}"/>
              </a:ext>
            </a:extLst>
          </p:cNvPr>
          <p:cNvSpPr txBox="1"/>
          <p:nvPr/>
        </p:nvSpPr>
        <p:spPr>
          <a:xfrm>
            <a:off x="6324600" y="381000"/>
            <a:ext cx="5020285" cy="1077218"/>
          </a:xfrm>
          <a:prstGeom prst="rect">
            <a:avLst/>
          </a:prstGeom>
          <a:noFill/>
        </p:spPr>
        <p:txBody>
          <a:bodyPr wrap="none" rtlCol="0">
            <a:spAutoFit/>
          </a:bodyPr>
          <a:lstStyle/>
          <a:p>
            <a:r>
              <a:rPr lang="en-US" sz="3200" b="1" dirty="0">
                <a:latin typeface="+mj-lt"/>
              </a:rPr>
              <a:t>Roche Nanopore Sequencer:</a:t>
            </a:r>
          </a:p>
          <a:p>
            <a:r>
              <a:rPr lang="en-US" sz="3200" b="1" dirty="0">
                <a:latin typeface="+mj-lt"/>
              </a:rPr>
              <a:t>Synthesis</a:t>
            </a:r>
          </a:p>
        </p:txBody>
      </p:sp>
    </p:spTree>
    <p:extLst>
      <p:ext uri="{BB962C8B-B14F-4D97-AF65-F5344CB8AC3E}">
        <p14:creationId xmlns:p14="http://schemas.microsoft.com/office/powerpoint/2010/main" val="31887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DAD6E-83B4-D111-DA6C-F7CB58D59AAF}"/>
              </a:ext>
            </a:extLst>
          </p:cNvPr>
          <p:cNvPicPr>
            <a:picLocks noChangeAspect="1"/>
          </p:cNvPicPr>
          <p:nvPr/>
        </p:nvPicPr>
        <p:blipFill>
          <a:blip r:embed="rId2"/>
          <a:stretch>
            <a:fillRect/>
          </a:stretch>
        </p:blipFill>
        <p:spPr>
          <a:xfrm>
            <a:off x="861090" y="330200"/>
            <a:ext cx="2070100" cy="3098800"/>
          </a:xfrm>
          <a:prstGeom prst="rect">
            <a:avLst/>
          </a:prstGeom>
        </p:spPr>
      </p:pic>
      <p:pic>
        <p:nvPicPr>
          <p:cNvPr id="3" name="Picture 2">
            <a:extLst>
              <a:ext uri="{FF2B5EF4-FFF2-40B4-BE49-F238E27FC236}">
                <a16:creationId xmlns:a16="http://schemas.microsoft.com/office/drawing/2014/main" id="{3CDAE54E-52A7-B2BF-6D2E-BC8EB7A11822}"/>
              </a:ext>
            </a:extLst>
          </p:cNvPr>
          <p:cNvPicPr>
            <a:picLocks noChangeAspect="1"/>
          </p:cNvPicPr>
          <p:nvPr/>
        </p:nvPicPr>
        <p:blipFill>
          <a:blip r:embed="rId3"/>
          <a:stretch>
            <a:fillRect/>
          </a:stretch>
        </p:blipFill>
        <p:spPr>
          <a:xfrm>
            <a:off x="1295400" y="3761548"/>
            <a:ext cx="7772400" cy="2503406"/>
          </a:xfrm>
          <a:prstGeom prst="rect">
            <a:avLst/>
          </a:prstGeom>
        </p:spPr>
      </p:pic>
      <p:sp>
        <p:nvSpPr>
          <p:cNvPr id="4" name="TextBox 3">
            <a:extLst>
              <a:ext uri="{FF2B5EF4-FFF2-40B4-BE49-F238E27FC236}">
                <a16:creationId xmlns:a16="http://schemas.microsoft.com/office/drawing/2014/main" id="{EBD78F6D-D6E3-5BB8-D232-692397322B07}"/>
              </a:ext>
            </a:extLst>
          </p:cNvPr>
          <p:cNvSpPr txBox="1"/>
          <p:nvPr/>
        </p:nvSpPr>
        <p:spPr>
          <a:xfrm>
            <a:off x="2931190" y="1066800"/>
            <a:ext cx="9444252" cy="2585323"/>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Biological nanopore embedded in a lipid bilayer, with a charge differential across the membrane</a:t>
            </a:r>
          </a:p>
          <a:p>
            <a:r>
              <a:rPr lang="en-US" dirty="0" err="1">
                <a:latin typeface="Calibri" panose="020F0502020204030204" pitchFamily="34" charset="0"/>
                <a:cs typeface="Calibri" panose="020F0502020204030204" pitchFamily="34" charset="0"/>
              </a:rPr>
              <a:t>Xp</a:t>
            </a:r>
            <a:r>
              <a:rPr lang="en-US" dirty="0">
                <a:latin typeface="Calibri" panose="020F0502020204030204" pitchFamily="34" charset="0"/>
                <a:cs typeface="Calibri" panose="020F0502020204030204" pitchFamily="34" charset="0"/>
              </a:rPr>
              <a:t> are added to the nanopore and insert under applied current</a:t>
            </a:r>
          </a:p>
          <a:p>
            <a:r>
              <a:rPr lang="en-US" dirty="0">
                <a:latin typeface="Calibri" panose="020F0502020204030204" pitchFamily="34" charset="0"/>
                <a:cs typeface="Calibri" panose="020F0502020204030204" pitchFamily="34" charset="0"/>
              </a:rPr>
              <a:t>Insertion occurs at the 5’ end due to the concentrator and the leader structures</a:t>
            </a:r>
          </a:p>
          <a:p>
            <a:r>
              <a:rPr lang="en-US" dirty="0">
                <a:latin typeface="Calibri" panose="020F0502020204030204" pitchFamily="34" charset="0"/>
                <a:cs typeface="Calibri" panose="020F0502020204030204" pitchFamily="34" charset="0"/>
              </a:rPr>
              <a:t>Translocation is paused by the TCE in the nanopore which is positioned to hold its adjacent base</a:t>
            </a:r>
          </a:p>
          <a:p>
            <a:r>
              <a:rPr lang="en-US" dirty="0">
                <a:latin typeface="Calibri" panose="020F0502020204030204" pitchFamily="34" charset="0"/>
                <a:cs typeface="Calibri" panose="020F0502020204030204" pitchFamily="34" charset="0"/>
              </a:rPr>
              <a:t>reporter in the 5 nm long barrel of the nanopore while the electrical signal is measured</a:t>
            </a:r>
          </a:p>
          <a:p>
            <a:r>
              <a:rPr lang="en-US" dirty="0">
                <a:latin typeface="Calibri" panose="020F0502020204030204" pitchFamily="34" charset="0"/>
                <a:cs typeface="Calibri" panose="020F0502020204030204" pitchFamily="34" charset="0"/>
              </a:rPr>
              <a:t>Each nucleotide is determined by the specific reporter signal</a:t>
            </a:r>
          </a:p>
          <a:p>
            <a:r>
              <a:rPr lang="en-US" dirty="0">
                <a:latin typeface="Calibri" panose="020F0502020204030204" pitchFamily="34" charset="0"/>
                <a:cs typeface="Calibri" panose="020F0502020204030204" pitchFamily="34" charset="0"/>
              </a:rPr>
              <a:t>The resulting electrical signal trace from </a:t>
            </a:r>
            <a:r>
              <a:rPr lang="en-US" dirty="0" err="1">
                <a:latin typeface="Calibri" panose="020F0502020204030204" pitchFamily="34" charset="0"/>
                <a:cs typeface="Calibri" panose="020F0502020204030204" pitchFamily="34" charset="0"/>
              </a:rPr>
              <a:t>Xp</a:t>
            </a:r>
            <a:r>
              <a:rPr lang="en-US" dirty="0">
                <a:latin typeface="Calibri" panose="020F0502020204030204" pitchFamily="34" charset="0"/>
                <a:cs typeface="Calibri" panose="020F0502020204030204" pitchFamily="34" charset="0"/>
              </a:rPr>
              <a:t> translocation shows a series of periodic steps between </a:t>
            </a:r>
          </a:p>
          <a:p>
            <a:r>
              <a:rPr lang="en-US" dirty="0">
                <a:latin typeface="Calibri" panose="020F0502020204030204" pitchFamily="34" charset="0"/>
                <a:cs typeface="Calibri" panose="020F0502020204030204" pitchFamily="34" charset="0"/>
              </a:rPr>
              <a:t>the four possible levels that are translated into the DNA sequence of the fragment</a:t>
            </a: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91B6EF9-3666-A183-616B-11ECC2DD016C}"/>
              </a:ext>
            </a:extLst>
          </p:cNvPr>
          <p:cNvSpPr txBox="1"/>
          <p:nvPr/>
        </p:nvSpPr>
        <p:spPr>
          <a:xfrm>
            <a:off x="3048000" y="253425"/>
            <a:ext cx="8839200" cy="584775"/>
          </a:xfrm>
          <a:prstGeom prst="rect">
            <a:avLst/>
          </a:prstGeom>
          <a:noFill/>
        </p:spPr>
        <p:txBody>
          <a:bodyPr wrap="square" rtlCol="0">
            <a:spAutoFit/>
          </a:bodyPr>
          <a:lstStyle/>
          <a:p>
            <a:r>
              <a:rPr lang="en-US" sz="3200" b="1" dirty="0">
                <a:latin typeface="+mj-lt"/>
              </a:rPr>
              <a:t>Roche Nanopore Sequencer: Sequencing Process</a:t>
            </a:r>
          </a:p>
        </p:txBody>
      </p:sp>
    </p:spTree>
    <p:extLst>
      <p:ext uri="{BB962C8B-B14F-4D97-AF65-F5344CB8AC3E}">
        <p14:creationId xmlns:p14="http://schemas.microsoft.com/office/powerpoint/2010/main" val="3560823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C46E-1169-7543-A5FD-0770A20C4C7E}"/>
              </a:ext>
            </a:extLst>
          </p:cNvPr>
          <p:cNvSpPr>
            <a:spLocks noGrp="1"/>
          </p:cNvSpPr>
          <p:nvPr>
            <p:ph type="title"/>
          </p:nvPr>
        </p:nvSpPr>
        <p:spPr/>
        <p:txBody>
          <a:bodyPr/>
          <a:lstStyle/>
          <a:p>
            <a:pPr>
              <a:defRPr/>
            </a:pPr>
            <a:r>
              <a:rPr lang="en-US" dirty="0"/>
              <a:t>Conclusions</a:t>
            </a:r>
          </a:p>
        </p:txBody>
      </p:sp>
      <p:sp>
        <p:nvSpPr>
          <p:cNvPr id="116738" name="Content Placeholder 2">
            <a:extLst>
              <a:ext uri="{FF2B5EF4-FFF2-40B4-BE49-F238E27FC236}">
                <a16:creationId xmlns:a16="http://schemas.microsoft.com/office/drawing/2014/main" id="{A5C75EE7-AC60-9B45-BC41-3D7DF85075D5}"/>
              </a:ext>
            </a:extLst>
          </p:cNvPr>
          <p:cNvSpPr>
            <a:spLocks noGrp="1"/>
          </p:cNvSpPr>
          <p:nvPr>
            <p:ph idx="1"/>
          </p:nvPr>
        </p:nvSpPr>
        <p:spPr>
          <a:xfrm>
            <a:off x="609600" y="1371600"/>
            <a:ext cx="10972800" cy="2854325"/>
          </a:xfrm>
        </p:spPr>
        <p:txBody>
          <a:bodyPr/>
          <a:lstStyle/>
          <a:p>
            <a:pPr>
              <a:buFontTx/>
              <a:buChar char="•"/>
            </a:pPr>
            <a:r>
              <a:rPr lang="en-US" altLang="en-US" dirty="0">
                <a:ea typeface="ＭＳ Ｐゴシック" panose="020B0600070205080204" pitchFamily="34" charset="-128"/>
                <a:cs typeface="Times New Roman" panose="02020603050405020304" pitchFamily="18" charset="0"/>
              </a:rPr>
              <a:t>Widespread use of NGS platforms for biological research has changed the scale of biomedical inquiry and discovery</a:t>
            </a:r>
          </a:p>
          <a:p>
            <a:pPr>
              <a:buFontTx/>
              <a:buChar char="•"/>
            </a:pPr>
            <a:r>
              <a:rPr lang="en-US" altLang="en-US" dirty="0">
                <a:ea typeface="ＭＳ Ｐゴシック" panose="020B0600070205080204" pitchFamily="34" charset="-128"/>
                <a:cs typeface="Times New Roman" panose="02020603050405020304" pitchFamily="18" charset="0"/>
              </a:rPr>
              <a:t>A variety of platforms and approaches are available for implementation of NGS, each with strengths and weaknesses.</a:t>
            </a:r>
          </a:p>
          <a:p>
            <a:pPr>
              <a:buFontTx/>
              <a:buChar char="•"/>
            </a:pPr>
            <a:r>
              <a:rPr lang="en-US" altLang="en-US" dirty="0">
                <a:ea typeface="ＭＳ Ｐゴシック" panose="020B0600070205080204" pitchFamily="34" charset="-128"/>
                <a:cs typeface="Times New Roman" panose="02020603050405020304" pitchFamily="18" charset="0"/>
              </a:rPr>
              <a:t>Core experimental design considerations play an important role in optimizing the data output from NGS platforms and maintaining data quality and reproducibility</a:t>
            </a:r>
          </a:p>
          <a:p>
            <a:pPr>
              <a:buFontTx/>
              <a:buChar char="•"/>
            </a:pPr>
            <a:r>
              <a:rPr lang="en-US" altLang="en-US" dirty="0">
                <a:ea typeface="ＭＳ Ｐゴシック" panose="020B0600070205080204" pitchFamily="34" charset="-128"/>
                <a:cs typeface="Times New Roman" panose="02020603050405020304" pitchFamily="18" charset="0"/>
              </a:rPr>
              <a:t>Due to the size and complexity of the resulting data sets, validated approaches to assure quality of the data, along with analytical pipelines having appropriate sensitivity, specificity and reproducibility are required.</a:t>
            </a:r>
          </a:p>
          <a:p>
            <a:pPr>
              <a:buFontTx/>
              <a:buChar char="•"/>
            </a:pPr>
            <a:r>
              <a:rPr lang="en-US" altLang="en-US" dirty="0">
                <a:ea typeface="ＭＳ Ｐゴシック" panose="020B0600070205080204" pitchFamily="34" charset="-128"/>
                <a:cs typeface="Times New Roman" panose="02020603050405020304" pitchFamily="18" charset="0"/>
              </a:rPr>
              <a:t>Similarly, data visualization interfaces are needed to permit genome-wide and locus-specific evaluation of variants and underlying data support.</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4">
            <a:extLst>
              <a:ext uri="{FF2B5EF4-FFF2-40B4-BE49-F238E27FC236}">
                <a16:creationId xmlns:a16="http://schemas.microsoft.com/office/drawing/2014/main" id="{E687C2A1-0F0E-794F-804D-C134CD0E4F5C}"/>
              </a:ext>
            </a:extLst>
          </p:cNvPr>
          <p:cNvSpPr>
            <a:spLocks noGrp="1"/>
          </p:cNvSpPr>
          <p:nvPr>
            <p:ph type="title"/>
          </p:nvPr>
        </p:nvSpPr>
        <p:spPr>
          <a:xfrm>
            <a:off x="1066800" y="76200"/>
            <a:ext cx="9829800" cy="1143000"/>
          </a:xfrm>
        </p:spPr>
        <p:txBody>
          <a:bodyPr/>
          <a:lstStyle/>
          <a:p>
            <a:pPr eaLnBrk="1" fontAlgn="auto" hangingPunct="1">
              <a:spcAft>
                <a:spcPts val="0"/>
              </a:spcAft>
              <a:defRPr/>
            </a:pPr>
            <a:r>
              <a:rPr lang="en-US" sz="3200" dirty="0">
                <a:latin typeface="Arial" panose="020B0604020202020204" pitchFamily="34" charset="0"/>
                <a:cs typeface="Arial" panose="020B0604020202020204" pitchFamily="34" charset="0"/>
              </a:rPr>
              <a:t>Next Generation Sequencing: the basics</a:t>
            </a:r>
          </a:p>
        </p:txBody>
      </p:sp>
      <p:sp>
        <p:nvSpPr>
          <p:cNvPr id="6" name="Content Placeholder 5">
            <a:extLst>
              <a:ext uri="{FF2B5EF4-FFF2-40B4-BE49-F238E27FC236}">
                <a16:creationId xmlns:a16="http://schemas.microsoft.com/office/drawing/2014/main" id="{517ED11E-3177-FC45-B20E-D0236C4C0405}"/>
              </a:ext>
            </a:extLst>
          </p:cNvPr>
          <p:cNvSpPr>
            <a:spLocks noGrp="1"/>
          </p:cNvSpPr>
          <p:nvPr>
            <p:ph idx="1"/>
          </p:nvPr>
        </p:nvSpPr>
        <p:spPr>
          <a:xfrm>
            <a:off x="1066800" y="1219200"/>
            <a:ext cx="10058400" cy="4343400"/>
          </a:xfrm>
        </p:spPr>
        <p:txBody>
          <a:bodyPr/>
          <a:lstStyle/>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NGS library construction combines DNA or RNA fragments with custom synthetic DNA adapters by ligation or transposon insertion</a:t>
            </a: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The resulting library fragments are amplified on a solid support (either a bead, flat surface or </a:t>
            </a:r>
            <a:r>
              <a:rPr lang="en-US" altLang="en-US" sz="1800" dirty="0" err="1">
                <a:latin typeface="Arial" panose="020B0604020202020204" pitchFamily="34" charset="0"/>
                <a:ea typeface="Adobe Garamond Pro"/>
                <a:cs typeface="Arial" panose="020B0604020202020204" pitchFamily="34" charset="0"/>
              </a:rPr>
              <a:t>nanowell</a:t>
            </a:r>
            <a:r>
              <a:rPr lang="en-US" altLang="en-US" sz="1800" dirty="0">
                <a:latin typeface="Arial" panose="020B0604020202020204" pitchFamily="34" charset="0"/>
                <a:ea typeface="Adobe Garamond Pro"/>
                <a:cs typeface="Arial" panose="020B0604020202020204" pitchFamily="34" charset="0"/>
              </a:rPr>
              <a:t>-covered surface) with covalently attached adapters complimentary to the library adapters </a:t>
            </a: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Sequencing reactions couple nucleotide incorporation and detection in a step-wise fashion, detecting hundreds of millions to billions of sequencing reactions per instrument run = </a:t>
            </a:r>
            <a:r>
              <a:rPr lang="ja-JP" altLang="en-US" sz="1800">
                <a:latin typeface="Arial" panose="020B0604020202020204" pitchFamily="34" charset="0"/>
                <a:ea typeface="Adobe Garamond Pro"/>
                <a:cs typeface="Arial" panose="020B0604020202020204" pitchFamily="34" charset="0"/>
              </a:rPr>
              <a:t>“</a:t>
            </a:r>
            <a:r>
              <a:rPr lang="en-US" altLang="ja-JP" sz="1800" dirty="0">
                <a:latin typeface="Arial" panose="020B0604020202020204" pitchFamily="34" charset="0"/>
                <a:ea typeface="Adobe Garamond Pro"/>
                <a:cs typeface="Arial" panose="020B0604020202020204" pitchFamily="34" charset="0"/>
              </a:rPr>
              <a:t>massively parallel sequencing</a:t>
            </a:r>
            <a:r>
              <a:rPr lang="ja-JP" altLang="en-US" sz="1800">
                <a:latin typeface="Arial" panose="020B0604020202020204" pitchFamily="34" charset="0"/>
                <a:ea typeface="Adobe Garamond Pro"/>
                <a:cs typeface="Arial" panose="020B0604020202020204" pitchFamily="34" charset="0"/>
              </a:rPr>
              <a:t>”</a:t>
            </a:r>
            <a:endParaRPr lang="en-US" altLang="ja-JP" sz="1800" dirty="0">
              <a:latin typeface="Arial" panose="020B0604020202020204" pitchFamily="34" charset="0"/>
              <a:ea typeface="Adobe Garamond Pro"/>
              <a:cs typeface="Arial" panose="020B0604020202020204" pitchFamily="34" charset="0"/>
            </a:endParaRP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NGS short read lengths require an initial step of genome (or other reference) alignment prior to specialized bioinformatics-based analyses</a:t>
            </a:r>
          </a:p>
        </p:txBody>
      </p:sp>
    </p:spTree>
    <p:custDataLst>
      <p:tags r:id="rId1"/>
    </p:custDataLst>
  </p:cSld>
  <p:clrMapOvr>
    <a:masterClrMapping/>
  </p:clrMapOvr>
  <p:transition spd="slow" advTm="1577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1AB7-17D7-3F4E-BA13-D4F92844DCED}"/>
              </a:ext>
            </a:extLst>
          </p:cNvPr>
          <p:cNvSpPr>
            <a:spLocks noGrp="1"/>
          </p:cNvSpPr>
          <p:nvPr>
            <p:ph type="title"/>
          </p:nvPr>
        </p:nvSpPr>
        <p:spPr>
          <a:xfrm>
            <a:off x="639763" y="28575"/>
            <a:ext cx="10972800" cy="1143000"/>
          </a:xfrm>
        </p:spPr>
        <p:txBody>
          <a:bodyPr/>
          <a:lstStyle/>
          <a:p>
            <a:pPr>
              <a:defRPr/>
            </a:pPr>
            <a:r>
              <a:rPr lang="en-US" dirty="0">
                <a:latin typeface="Arial" panose="020B0604020202020204" pitchFamily="34" charset="0"/>
                <a:cs typeface="Arial" panose="020B0604020202020204" pitchFamily="34" charset="0"/>
              </a:rPr>
              <a:t>Input DNA for NGS Libraries</a:t>
            </a:r>
          </a:p>
        </p:txBody>
      </p:sp>
      <p:sp>
        <p:nvSpPr>
          <p:cNvPr id="8194" name="Content Placeholder 2">
            <a:extLst>
              <a:ext uri="{FF2B5EF4-FFF2-40B4-BE49-F238E27FC236}">
                <a16:creationId xmlns:a16="http://schemas.microsoft.com/office/drawing/2014/main" id="{F9B12A2E-71F6-BF46-932A-B8574E5AF442}"/>
              </a:ext>
            </a:extLst>
          </p:cNvPr>
          <p:cNvSpPr>
            <a:spLocks noGrp="1"/>
          </p:cNvSpPr>
          <p:nvPr>
            <p:ph idx="1"/>
          </p:nvPr>
        </p:nvSpPr>
        <p:spPr>
          <a:xfrm>
            <a:off x="1219200" y="1371600"/>
            <a:ext cx="9906000" cy="4854575"/>
          </a:xfrm>
        </p:spPr>
        <p:txBody>
          <a:bodyPr/>
          <a:lstStyle/>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Generally speaking, NGS sequencing libraries are ‘short insert’, with fragment sizes ranging from ~200-600 bp</a:t>
            </a:r>
          </a:p>
          <a:p>
            <a:pPr marL="0" indent="0">
              <a:defRPr/>
            </a:pPr>
            <a:endParaRPr lang="en-US" altLang="en-US" sz="18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Starting material for NGS libraries may be derived from numerous different sources, including:</a:t>
            </a:r>
          </a:p>
          <a:p>
            <a:pPr marL="0" indent="0">
              <a:defRPr/>
            </a:pPr>
            <a:r>
              <a:rPr lang="en-US" altLang="en-US" sz="1800" dirty="0">
                <a:latin typeface="Arial" panose="020B0604020202020204" pitchFamily="34" charset="0"/>
                <a:cs typeface="Arial" panose="020B0604020202020204" pitchFamily="34" charset="0"/>
              </a:rPr>
              <a:t>	- high molecular weight genomic DNA (cell lines, blood, fresh or frozen tissue, buccal 	swab/cheek scrape)</a:t>
            </a:r>
          </a:p>
          <a:p>
            <a:pPr marL="0" indent="0">
              <a:defRPr/>
            </a:pPr>
            <a:r>
              <a:rPr lang="en-US" altLang="en-US" sz="1800" dirty="0">
                <a:latin typeface="Arial" panose="020B0604020202020204" pitchFamily="34" charset="0"/>
                <a:cs typeface="Arial" panose="020B0604020202020204" pitchFamily="34" charset="0"/>
              </a:rPr>
              <a:t>	- PCR products, including from multiplex PCR </a:t>
            </a:r>
          </a:p>
          <a:p>
            <a:pPr marL="0" indent="0">
              <a:defRPr/>
            </a:pPr>
            <a:r>
              <a:rPr lang="en-US" altLang="en-US" sz="1800" dirty="0">
                <a:latin typeface="Arial" panose="020B0604020202020204" pitchFamily="34" charset="0"/>
                <a:cs typeface="Arial" panose="020B0604020202020204" pitchFamily="34" charset="0"/>
              </a:rPr>
              <a:t>	- low molecular weight/degraded DNA (formalin-fixed paraffin-embedded (FFPE) 	tissues, 	forensic specimens, Neanderthal bones)</a:t>
            </a:r>
          </a:p>
          <a:p>
            <a:pPr marL="0" indent="0">
              <a:defRPr/>
            </a:pPr>
            <a:r>
              <a:rPr lang="en-US" altLang="en-US" sz="1800" dirty="0">
                <a:latin typeface="Arial" panose="020B0604020202020204" pitchFamily="34" charset="0"/>
                <a:cs typeface="Arial" panose="020B0604020202020204" pitchFamily="34" charset="0"/>
              </a:rPr>
              <a:t>	- RNA from any source, typically converted into DNA via reverse transcriptase</a:t>
            </a:r>
          </a:p>
          <a:p>
            <a:pPr marL="0" indent="0">
              <a:defRPr/>
            </a:pPr>
            <a:endParaRPr lang="en-US" altLang="en-US" sz="18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So, the first consideration is the method of DNA/RNA isolation that fits sample type/preservation </a:t>
            </a: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Evaluating the quality/intactness and yield of DNA/RNA obtained is a critical next step</a:t>
            </a:r>
          </a:p>
          <a:p>
            <a:pPr>
              <a:buFont typeface="Arial" panose="020B0604020202020204" pitchFamily="34" charset="0"/>
              <a:buChar char="•"/>
              <a:defRPr/>
            </a:pPr>
            <a:endParaRPr lang="en-US" altLang="en-US" sz="1800" dirty="0">
              <a:latin typeface="Arial" panose="020B0604020202020204" pitchFamily="34" charset="0"/>
              <a:cs typeface="Arial" panose="020B0604020202020204" pitchFamily="34" charset="0"/>
            </a:endParaRPr>
          </a:p>
        </p:txBody>
      </p:sp>
    </p:spTree>
  </p:cSld>
  <p:clrMapOvr>
    <a:masterClrMapping/>
  </p:clrMapOvr>
  <p:transition spd="slow" advTm="1651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7F3C-29FF-3C40-9930-CA375945622E}"/>
              </a:ext>
            </a:extLst>
          </p:cNvPr>
          <p:cNvSpPr>
            <a:spLocks noGrp="1"/>
          </p:cNvSpPr>
          <p:nvPr>
            <p:ph type="title"/>
          </p:nvPr>
        </p:nvSpPr>
        <p:spPr>
          <a:xfrm>
            <a:off x="609600" y="28575"/>
            <a:ext cx="10972800" cy="1143000"/>
          </a:xfrm>
        </p:spPr>
        <p:txBody>
          <a:bodyPr/>
          <a:lstStyle/>
          <a:p>
            <a:pPr>
              <a:defRPr/>
            </a:pPr>
            <a:r>
              <a:rPr lang="en-US" sz="3200" dirty="0">
                <a:latin typeface="Arial" panose="020B0604020202020204" pitchFamily="34" charset="0"/>
                <a:cs typeface="Arial" panose="020B0604020202020204" pitchFamily="34" charset="0"/>
              </a:rPr>
              <a:t>Evaluating Input DNA Quality and Quantity</a:t>
            </a:r>
          </a:p>
        </p:txBody>
      </p:sp>
      <p:sp>
        <p:nvSpPr>
          <p:cNvPr id="71682" name="Content Placeholder 2">
            <a:extLst>
              <a:ext uri="{FF2B5EF4-FFF2-40B4-BE49-F238E27FC236}">
                <a16:creationId xmlns:a16="http://schemas.microsoft.com/office/drawing/2014/main" id="{12F5C019-13DF-364A-99E6-C457A897F3CF}"/>
              </a:ext>
            </a:extLst>
          </p:cNvPr>
          <p:cNvSpPr>
            <a:spLocks noGrp="1"/>
          </p:cNvSpPr>
          <p:nvPr>
            <p:ph idx="1"/>
          </p:nvPr>
        </p:nvSpPr>
        <p:spPr>
          <a:xfrm>
            <a:off x="1257300" y="1295400"/>
            <a:ext cx="9677400" cy="4854575"/>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DNA Quality/Intactness:</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cheapest = agarose gel and ethidium staining</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easiest = precast gel (Flash)</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large sample numbers: Agilent BioAnalyzer or TapeStation</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a:p>
            <a:r>
              <a:rPr lang="en-US" altLang="en-US">
                <a:latin typeface="Arial" panose="020B0604020202020204" pitchFamily="34" charset="0"/>
                <a:ea typeface="ＭＳ Ｐゴシック" panose="020B0600070205080204" pitchFamily="34" charset="-128"/>
                <a:cs typeface="Arial" panose="020B0604020202020204" pitchFamily="34" charset="0"/>
              </a:rPr>
              <a:t>DNA Quantity:</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NanoDrop (with caveats)</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Qubit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PicoGreen + 96 well plate reader</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high mw and concentration, fragmentation is next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low mw and concentration, challenges and adjustments will be required!	</a:t>
            </a:r>
          </a:p>
        </p:txBody>
      </p:sp>
    </p:spTree>
  </p:cSld>
  <p:clrMapOvr>
    <a:masterClrMapping/>
  </p:clrMapOvr>
  <p:transition spd="slow" advTm="203429"/>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24-6F4A-BF4D-9866-D4FACEA0D76C}"/>
              </a:ext>
            </a:extLst>
          </p:cNvPr>
          <p:cNvSpPr>
            <a:spLocks noGrp="1"/>
          </p:cNvSpPr>
          <p:nvPr>
            <p:ph type="title"/>
          </p:nvPr>
        </p:nvSpPr>
        <p:spPr>
          <a:xfrm>
            <a:off x="609600" y="-108473"/>
            <a:ext cx="10972800" cy="1143000"/>
          </a:xfrm>
        </p:spPr>
        <p:txBody>
          <a:bodyPr/>
          <a:lstStyle/>
          <a:p>
            <a:pPr>
              <a:defRPr/>
            </a:pPr>
            <a:r>
              <a:rPr lang="en-US" sz="3200" dirty="0">
                <a:latin typeface="Arial" panose="020B0604020202020204" pitchFamily="34" charset="0"/>
                <a:cs typeface="Arial" panose="020B0604020202020204" pitchFamily="34" charset="0"/>
              </a:rPr>
              <a:t>Fragmenting High MW Genomic DNA</a:t>
            </a:r>
          </a:p>
        </p:txBody>
      </p:sp>
      <p:sp>
        <p:nvSpPr>
          <p:cNvPr id="72706" name="Content Placeholder 2">
            <a:extLst>
              <a:ext uri="{FF2B5EF4-FFF2-40B4-BE49-F238E27FC236}">
                <a16:creationId xmlns:a16="http://schemas.microsoft.com/office/drawing/2014/main" id="{5026D4A8-092A-1F49-B2E0-AA40E785E5C4}"/>
              </a:ext>
            </a:extLst>
          </p:cNvPr>
          <p:cNvSpPr>
            <a:spLocks noGrp="1"/>
          </p:cNvSpPr>
          <p:nvPr>
            <p:ph idx="1"/>
          </p:nvPr>
        </p:nvSpPr>
        <p:spPr>
          <a:xfrm>
            <a:off x="1524000" y="1066800"/>
            <a:ext cx="8631238" cy="4854575"/>
          </a:xfrm>
        </p:spPr>
        <p:txBody>
          <a:bodyPr/>
          <a:lstStyle/>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Mechanical methods:</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syringe/needle high pressure shearing device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HydroShear</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device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Covaris</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ultrasonicator</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or G-tube device</a:t>
            </a:r>
          </a:p>
          <a:p>
            <a:endParaRPr lang="en-US" altLang="en-US" sz="22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Enzymatic methods:</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restriction enzyme(s) cleavage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Zinc treatment</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proprietary nuclease cocktail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fragmentase</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p>
          <a:p>
            <a:endParaRPr lang="en-US" altLang="en-US" sz="22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Initially, examine post-shearing of a control or abundant sample to optimize size range and yield within </a:t>
            </a:r>
          </a:p>
        </p:txBody>
      </p:sp>
    </p:spTree>
  </p:cSld>
  <p:clrMapOvr>
    <a:masterClrMapping/>
  </p:clrMapOvr>
  <p:transition spd="slow" advTm="176127"/>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53.6"/>
</p:tagLst>
</file>

<file path=ppt/tags/tag11.xml><?xml version="1.0" encoding="utf-8"?>
<p:tagLst xmlns:a="http://schemas.openxmlformats.org/drawingml/2006/main" xmlns:r="http://schemas.openxmlformats.org/officeDocument/2006/relationships" xmlns:p="http://schemas.openxmlformats.org/presentationml/2006/main">
  <p:tag name="TIMING" val="|9.2|64.2"/>
</p:tagLst>
</file>

<file path=ppt/tags/tag12.xml><?xml version="1.0" encoding="utf-8"?>
<p:tagLst xmlns:a="http://schemas.openxmlformats.org/drawingml/2006/main" xmlns:r="http://schemas.openxmlformats.org/officeDocument/2006/relationships" xmlns:p="http://schemas.openxmlformats.org/presentationml/2006/main">
  <p:tag name="TIMING" val="|43.2|0.7|96.6|0.7"/>
</p:tagLst>
</file>

<file path=ppt/tags/tag13.xml><?xml version="1.0" encoding="utf-8"?>
<p:tagLst xmlns:a="http://schemas.openxmlformats.org/drawingml/2006/main" xmlns:r="http://schemas.openxmlformats.org/officeDocument/2006/relationships" xmlns:p="http://schemas.openxmlformats.org/presentationml/2006/main">
  <p:tag name="TIMING" val="|83.7"/>
</p:tagLst>
</file>

<file path=ppt/tags/tag14.xml><?xml version="1.0" encoding="utf-8"?>
<p:tagLst xmlns:a="http://schemas.openxmlformats.org/drawingml/2006/main" xmlns:r="http://schemas.openxmlformats.org/officeDocument/2006/relationships" xmlns:p="http://schemas.openxmlformats.org/presentationml/2006/main">
  <p:tag name="TIMING" val="|63.3"/>
</p:tagLst>
</file>

<file path=ppt/tags/tag15.xml><?xml version="1.0" encoding="utf-8"?>
<p:tagLst xmlns:a="http://schemas.openxmlformats.org/drawingml/2006/main" xmlns:r="http://schemas.openxmlformats.org/officeDocument/2006/relationships" xmlns:p="http://schemas.openxmlformats.org/presentationml/2006/main">
  <p:tag name="TIMING" val="|25.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xml><?xml version="1.0" encoding="utf-8"?>
<p:tagLst xmlns:a="http://schemas.openxmlformats.org/drawingml/2006/main" xmlns:r="http://schemas.openxmlformats.org/officeDocument/2006/relationships" xmlns:p="http://schemas.openxmlformats.org/presentationml/2006/main">
  <p:tag name="TIMING" val="|18.8"/>
</p:tagLst>
</file>

<file path=ppt/tags/tag9.xml><?xml version="1.0" encoding="utf-8"?>
<p:tagLst xmlns:a="http://schemas.openxmlformats.org/drawingml/2006/main" xmlns:r="http://schemas.openxmlformats.org/officeDocument/2006/relationships" xmlns:p="http://schemas.openxmlformats.org/presentationml/2006/main">
  <p:tag name="TIMING" val="|4.2|26.7|3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werpoint_Templat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TGI.potx</Template>
  <TotalTime>67696</TotalTime>
  <Words>3536</Words>
  <Application>Microsoft Macintosh PowerPoint</Application>
  <PresentationFormat>Widescreen</PresentationFormat>
  <Paragraphs>395</Paragraphs>
  <Slides>53</Slides>
  <Notes>15</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53</vt:i4>
      </vt:variant>
    </vt:vector>
  </HeadingPairs>
  <TitlesOfParts>
    <vt:vector size="71" baseType="lpstr">
      <vt:lpstr>ＭＳ Ｐゴシック</vt:lpstr>
      <vt:lpstr>Arial</vt:lpstr>
      <vt:lpstr>Bookman Old Style</vt:lpstr>
      <vt:lpstr>Calibri</vt:lpstr>
      <vt:lpstr>Calibri Light</vt:lpstr>
      <vt:lpstr>Courier New</vt:lpstr>
      <vt:lpstr>Roboto</vt:lpstr>
      <vt:lpstr>Times New Roman</vt:lpstr>
      <vt:lpstr>TimesNewRomanPSMT</vt:lpstr>
      <vt:lpstr>Trebuchet MS</vt:lpstr>
      <vt:lpstr>Office Theme</vt:lpstr>
      <vt:lpstr>1_Office Theme</vt:lpstr>
      <vt:lpstr>Powerpoint_Template</vt:lpstr>
      <vt:lpstr>3_Office Theme</vt:lpstr>
      <vt:lpstr>4_Office Theme</vt:lpstr>
      <vt:lpstr>Generic PPT</vt:lpstr>
      <vt:lpstr>1_Generic PPT</vt:lpstr>
      <vt:lpstr>think-cell Slide</vt:lpstr>
      <vt:lpstr>Overview of Next-generation Short Read Sequencing Technologies, Emerging Platforms, and Experimental Design</vt:lpstr>
      <vt:lpstr>NGS has transformed biomedical inquiry</vt:lpstr>
      <vt:lpstr>The Applications are Endless...</vt:lpstr>
      <vt:lpstr>General Considerations in NGS Experimental Design</vt:lpstr>
      <vt:lpstr>Next Generation Sequencing Basics</vt:lpstr>
      <vt:lpstr>Next Generation Sequencing: the basics</vt:lpstr>
      <vt:lpstr>Input DNA for NGS Libraries</vt:lpstr>
      <vt:lpstr>Evaluating Input DNA Quality and Quantity</vt:lpstr>
      <vt:lpstr>Fragmenting High MW Genomic DNA</vt:lpstr>
      <vt:lpstr>Adapter Ligation-based Library Construction</vt:lpstr>
      <vt:lpstr>Transposon-based Library Construction</vt:lpstr>
      <vt:lpstr>PowerPoint Presentation</vt:lpstr>
      <vt:lpstr>PCR-related Problems in NGS </vt:lpstr>
      <vt:lpstr>RNAseq</vt:lpstr>
      <vt:lpstr>RNAseq: Why and How</vt:lpstr>
      <vt:lpstr>RNAseq Challenges</vt:lpstr>
      <vt:lpstr>QC of RNA is Essential</vt:lpstr>
      <vt:lpstr>NEBNext Ultra II Directional</vt:lpstr>
      <vt:lpstr>NGS Library Multiplexing and Molecular Barcoding</vt:lpstr>
      <vt:lpstr>Unique Molecular Identifiers: UMI Barcoding</vt:lpstr>
      <vt:lpstr>Dual Functionality of UMIs</vt:lpstr>
      <vt:lpstr>Illumina Sequencing Basics</vt:lpstr>
      <vt:lpstr>Cluster Amplification on FlowCell</vt:lpstr>
      <vt:lpstr>Sequencing Chemistry for SBS</vt:lpstr>
      <vt:lpstr>Sequencing by Synthesis</vt:lpstr>
      <vt:lpstr>Patterned Flow Cell</vt:lpstr>
      <vt:lpstr>Four-, Two- and One-Color Chemistry</vt:lpstr>
      <vt:lpstr>Ion Torrent Sequencing Technology</vt:lpstr>
      <vt:lpstr>pH Sensing of Base Incorporation</vt:lpstr>
      <vt:lpstr>Thermo-Fisher Sequencing Platforms</vt:lpstr>
      <vt:lpstr>Sub-setting the Genome for NGS-based Assays</vt:lpstr>
      <vt:lpstr>Direct Genomic Selection</vt:lpstr>
      <vt:lpstr>Solution-Phase Hybrid Capture</vt:lpstr>
      <vt:lpstr>Hybrid Capture Terminology</vt:lpstr>
      <vt:lpstr>Coverage Definitions for Hybrid Capture</vt:lpstr>
      <vt:lpstr>Evaluating Coverage Post-Alignment and De-dup</vt:lpstr>
      <vt:lpstr>Evaluating Probe Coverage Breadth at Fixed Depth</vt:lpstr>
      <vt:lpstr>Probe Coverage and Outlier Analysis</vt:lpstr>
      <vt:lpstr>New Platforms for 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 Biosciences - AVITI</vt:lpstr>
      <vt:lpstr>Aviti Cloudbreak Chemistry</vt:lpstr>
      <vt:lpstr>Element Biosciences – AVITI Key Performance Metrics</vt:lpstr>
      <vt:lpstr>Pacific Biosciences: Onso</vt:lpstr>
      <vt:lpstr>PowerPoint Presentation</vt:lpstr>
      <vt:lpstr>PowerPoint Presentation</vt:lpstr>
      <vt:lpstr>Conclusions</vt:lpstr>
    </vt:vector>
  </TitlesOfParts>
  <Company>GSC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the sequencing reaction?</dc:title>
  <dc:creator>Elaine Mardis</dc:creator>
  <cp:lastModifiedBy>Mardis, Elaine</cp:lastModifiedBy>
  <cp:revision>489</cp:revision>
  <cp:lastPrinted>2017-07-17T13:06:44Z</cp:lastPrinted>
  <dcterms:created xsi:type="dcterms:W3CDTF">2014-08-19T22:47:49Z</dcterms:created>
  <dcterms:modified xsi:type="dcterms:W3CDTF">2025-11-10T16:06:58Z</dcterms:modified>
</cp:coreProperties>
</file>